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1" r:id="rId5"/>
    <p:sldId id="259" r:id="rId6"/>
    <p:sldId id="267" r:id="rId7"/>
    <p:sldId id="263" r:id="rId8"/>
    <p:sldId id="268" r:id="rId9"/>
    <p:sldId id="269" r:id="rId10"/>
    <p:sldId id="270" r:id="rId11"/>
    <p:sldId id="271" r:id="rId12"/>
    <p:sldId id="272" r:id="rId13"/>
    <p:sldId id="273" r:id="rId14"/>
    <p:sldId id="274" r:id="rId15"/>
    <p:sldId id="265" r:id="rId16"/>
    <p:sldId id="264" r:id="rId17"/>
    <p:sldId id="258" r:id="rId18"/>
    <p:sldId id="277" r:id="rId19"/>
    <p:sldId id="278" r:id="rId20"/>
    <p:sldId id="276" r:id="rId21"/>
    <p:sldId id="279" r:id="rId22"/>
    <p:sldId id="280" r:id="rId23"/>
    <p:sldId id="275" r:id="rId24"/>
    <p:sldId id="266"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20/05/2022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emf"/><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regione.marche.it/Entra-in-Regione/Psr-Marche/Bandi/Bandi-Aperti/id_17890/5537" TargetMode="Externa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72008" y="5776887"/>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6070680"/>
            <a:ext cx="8696792" cy="619475"/>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p:blipFill>
        <p:spPr>
          <a:xfrm>
            <a:off x="-18249" y="4193"/>
            <a:ext cx="9162249" cy="4766110"/>
          </a:xfrm>
          <a:prstGeom prst="rect">
            <a:avLst/>
          </a:prstGeom>
        </p:spPr>
      </p:pic>
      <p:sp>
        <p:nvSpPr>
          <p:cNvPr id="3" name="CasellaDiTesto 2">
            <a:extLst>
              <a:ext uri="{FF2B5EF4-FFF2-40B4-BE49-F238E27FC236}">
                <a16:creationId xmlns:a16="http://schemas.microsoft.com/office/drawing/2014/main" id="{325DF928-2DC4-A187-1D18-2EB866CC18FB}"/>
              </a:ext>
            </a:extLst>
          </p:cNvPr>
          <p:cNvSpPr txBox="1"/>
          <p:nvPr/>
        </p:nvSpPr>
        <p:spPr>
          <a:xfrm>
            <a:off x="179512" y="4788818"/>
            <a:ext cx="8640960" cy="830997"/>
          </a:xfrm>
          <a:prstGeom prst="rect">
            <a:avLst/>
          </a:prstGeom>
          <a:noFill/>
        </p:spPr>
        <p:txBody>
          <a:bodyPr wrap="square" rtlCol="0">
            <a:spAutoFit/>
          </a:bodyPr>
          <a:lstStyle/>
          <a:p>
            <a:pPr algn="ctr"/>
            <a:r>
              <a:rPr lang="it-IT" sz="2800" b="1" dirty="0">
                <a:latin typeface="MyriadPro-BoldCond"/>
              </a:rPr>
              <a:t>Approvvigionamento idrico pascoli </a:t>
            </a:r>
            <a:r>
              <a:rPr lang="it-IT" sz="2800" b="1" dirty="0" smtClean="0">
                <a:latin typeface="MyriadPro-BoldCond"/>
              </a:rPr>
              <a:t>- misura </a:t>
            </a:r>
            <a:r>
              <a:rPr lang="it-IT" sz="2800" b="1" dirty="0">
                <a:latin typeface="MyriadPro-BoldCond"/>
              </a:rPr>
              <a:t>4.3.C </a:t>
            </a:r>
            <a:r>
              <a:rPr lang="it-IT" sz="2000" b="1" dirty="0" smtClean="0">
                <a:latin typeface="Myriad Pro" panose="020B0503030403020204" pitchFamily="34" charset="0"/>
              </a:rPr>
              <a:t>Gianni </a:t>
            </a:r>
            <a:r>
              <a:rPr lang="it-IT" sz="2000" b="1" dirty="0">
                <a:latin typeface="Myriad Pro" panose="020B0503030403020204" pitchFamily="34" charset="0"/>
              </a:rPr>
              <a:t>Fermanelli - Venerdì 20 maggio 2022 </a:t>
            </a:r>
            <a:r>
              <a:rPr lang="it-IT" sz="2000" b="1" dirty="0" smtClean="0">
                <a:latin typeface="Myriad Pro" panose="020B0503030403020204" pitchFamily="34" charset="0"/>
              </a:rPr>
              <a:t>– Appignano del </a:t>
            </a:r>
            <a:r>
              <a:rPr lang="it-IT" sz="2000" b="1" dirty="0">
                <a:latin typeface="Myriad Pro" panose="020B0503030403020204" pitchFamily="34" charset="0"/>
              </a:rPr>
              <a:t>Tronto</a:t>
            </a:r>
          </a:p>
        </p:txBody>
      </p:sp>
    </p:spTree>
    <p:extLst>
      <p:ext uri="{BB962C8B-B14F-4D97-AF65-F5344CB8AC3E}">
        <p14:creationId xmlns:p14="http://schemas.microsoft.com/office/powerpoint/2010/main" val="270535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Rettangolo 11"/>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
        <p:nvSpPr>
          <p:cNvPr id="15" name="CasellaDiTesto 14"/>
          <p:cNvSpPr txBox="1"/>
          <p:nvPr/>
        </p:nvSpPr>
        <p:spPr>
          <a:xfrm>
            <a:off x="532454" y="2588552"/>
            <a:ext cx="8036689"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investimenti in </a:t>
            </a:r>
            <a:r>
              <a:rPr lang="it-IT" dirty="0"/>
              <a:t>aree D e </a:t>
            </a:r>
            <a:r>
              <a:rPr lang="it-IT" dirty="0" smtClean="0"/>
              <a:t>C3</a:t>
            </a:r>
            <a:endParaRPr lang="it-IT" dirty="0"/>
          </a:p>
          <a:p>
            <a:pPr marL="285750" indent="-285750">
              <a:buFont typeface="Arial" panose="020B0604020202020204" pitchFamily="34" charset="0"/>
              <a:buChar char="•"/>
            </a:pPr>
            <a:r>
              <a:rPr lang="it-IT" dirty="0" smtClean="0"/>
              <a:t>A) Realizzazione</a:t>
            </a:r>
            <a:r>
              <a:rPr lang="it-IT" dirty="0"/>
              <a:t>, ripristino o miglioramento di </a:t>
            </a:r>
            <a:r>
              <a:rPr lang="it-IT" u="sng" dirty="0"/>
              <a:t>impianti e strutture per </a:t>
            </a:r>
            <a:r>
              <a:rPr lang="it-IT" u="sng" dirty="0" smtClean="0"/>
              <a:t>captazione</a:t>
            </a:r>
            <a:r>
              <a:rPr lang="it-IT" u="sng" dirty="0"/>
              <a:t>, </a:t>
            </a:r>
            <a:r>
              <a:rPr lang="it-IT" u="sng" dirty="0" smtClean="0"/>
              <a:t>raccolta</a:t>
            </a:r>
            <a:r>
              <a:rPr lang="it-IT" u="sng" dirty="0"/>
              <a:t>, </a:t>
            </a:r>
            <a:r>
              <a:rPr lang="it-IT" u="sng" dirty="0" smtClean="0"/>
              <a:t>conservazione</a:t>
            </a:r>
            <a:r>
              <a:rPr lang="it-IT" u="sng" dirty="0"/>
              <a:t>, </a:t>
            </a:r>
            <a:r>
              <a:rPr lang="it-IT" u="sng" dirty="0" smtClean="0"/>
              <a:t>distribuzione </a:t>
            </a:r>
            <a:r>
              <a:rPr lang="it-IT" u="sng" dirty="0"/>
              <a:t>e </a:t>
            </a:r>
            <a:r>
              <a:rPr lang="it-IT" u="sng" dirty="0" smtClean="0"/>
              <a:t>utilizzo </a:t>
            </a:r>
            <a:r>
              <a:rPr lang="it-IT" dirty="0"/>
              <a:t>delle acque </a:t>
            </a:r>
            <a:r>
              <a:rPr lang="it-IT" dirty="0" smtClean="0"/>
              <a:t>di abbeveraggio;</a:t>
            </a:r>
            <a:endParaRPr lang="it-IT" dirty="0"/>
          </a:p>
          <a:p>
            <a:pPr marL="285750" indent="-285750">
              <a:buFont typeface="Arial" panose="020B0604020202020204" pitchFamily="34" charset="0"/>
              <a:buChar char="•"/>
            </a:pPr>
            <a:r>
              <a:rPr lang="it-IT" dirty="0" smtClean="0"/>
              <a:t>B) Ripristino </a:t>
            </a:r>
            <a:r>
              <a:rPr lang="it-IT" dirty="0"/>
              <a:t>o realizzazione di nuovi punti d’acqua in area montana (</a:t>
            </a:r>
            <a:r>
              <a:rPr lang="it-IT" u="sng" dirty="0"/>
              <a:t>abbeveratoi, fontanili), </a:t>
            </a:r>
            <a:r>
              <a:rPr lang="it-IT" dirty="0" smtClean="0"/>
              <a:t>per rifornimento </a:t>
            </a:r>
            <a:r>
              <a:rPr lang="it-IT" dirty="0"/>
              <a:t>idrico </a:t>
            </a:r>
            <a:r>
              <a:rPr lang="it-IT" dirty="0" smtClean="0"/>
              <a:t>degli animali;</a:t>
            </a:r>
            <a:endParaRPr lang="it-IT" dirty="0"/>
          </a:p>
          <a:p>
            <a:pPr marL="285750" indent="-285750">
              <a:buFont typeface="Arial" panose="020B0604020202020204" pitchFamily="34" charset="0"/>
              <a:buChar char="•"/>
            </a:pPr>
            <a:r>
              <a:rPr lang="it-IT" dirty="0" smtClean="0"/>
              <a:t>C) Ripristino </a:t>
            </a:r>
            <a:r>
              <a:rPr lang="it-IT" dirty="0"/>
              <a:t>o realizzazione di </a:t>
            </a:r>
            <a:r>
              <a:rPr lang="it-IT" u="sng" dirty="0" err="1"/>
              <a:t>microinvasi</a:t>
            </a:r>
            <a:r>
              <a:rPr lang="it-IT" dirty="0"/>
              <a:t> (laghetti e cisterne di accumulo di acque piovane e/o di sorgente), di capacità inferiore a mc 10.000, utilizzati per l’abbeveraggio di animali al pascolo.</a:t>
            </a:r>
          </a:p>
          <a:p>
            <a:pPr marL="285750" indent="-285750">
              <a:buFont typeface="Arial" panose="020B0604020202020204" pitchFamily="34" charset="0"/>
              <a:buChar char="•"/>
            </a:pPr>
            <a:r>
              <a:rPr lang="it-IT" dirty="0" smtClean="0"/>
              <a:t>Investimenti </a:t>
            </a:r>
            <a:r>
              <a:rPr lang="it-IT" dirty="0"/>
              <a:t>possono riguardare sia gli impianti e le strutture esistenti che le nuove realizzazioni, anche </a:t>
            </a:r>
            <a:r>
              <a:rPr lang="it-IT" u="sng" dirty="0"/>
              <a:t>previa ricerca di sorgenti e prospezione geologica</a:t>
            </a:r>
            <a:r>
              <a:rPr lang="it-IT" dirty="0" smtClean="0"/>
              <a:t>.</a:t>
            </a:r>
            <a:endParaRPr lang="it-IT" dirty="0"/>
          </a:p>
        </p:txBody>
      </p:sp>
      <p:sp>
        <p:nvSpPr>
          <p:cNvPr id="13" name="CasellaDiTesto 12"/>
          <p:cNvSpPr txBox="1"/>
          <p:nvPr/>
        </p:nvSpPr>
        <p:spPr>
          <a:xfrm>
            <a:off x="611560" y="1949907"/>
            <a:ext cx="7272808" cy="369332"/>
          </a:xfrm>
          <a:prstGeom prst="rect">
            <a:avLst/>
          </a:prstGeom>
          <a:noFill/>
        </p:spPr>
        <p:txBody>
          <a:bodyPr wrap="square" rtlCol="0">
            <a:spAutoFit/>
          </a:bodyPr>
          <a:lstStyle/>
          <a:p>
            <a:pPr>
              <a:spcAft>
                <a:spcPts val="600"/>
              </a:spcAft>
            </a:pPr>
            <a:r>
              <a:rPr lang="it-IT" b="1" dirty="0"/>
              <a:t>Descrizione </a:t>
            </a:r>
            <a:r>
              <a:rPr lang="it-IT" b="1" dirty="0" smtClean="0"/>
              <a:t>degli investimenti ammissibili</a:t>
            </a:r>
            <a:r>
              <a:rPr lang="it-IT" dirty="0" smtClean="0"/>
              <a:t>:</a:t>
            </a:r>
            <a:endParaRPr lang="it-IT" u="sng" dirty="0" smtClean="0"/>
          </a:p>
        </p:txBody>
      </p:sp>
    </p:spTree>
    <p:extLst>
      <p:ext uri="{BB962C8B-B14F-4D97-AF65-F5344CB8AC3E}">
        <p14:creationId xmlns:p14="http://schemas.microsoft.com/office/powerpoint/2010/main" val="105049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Rettangolo 11"/>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
        <p:nvSpPr>
          <p:cNvPr id="11" name="CasellaDiTesto 10"/>
          <p:cNvSpPr txBox="1"/>
          <p:nvPr/>
        </p:nvSpPr>
        <p:spPr>
          <a:xfrm>
            <a:off x="467544" y="1613495"/>
            <a:ext cx="7272808" cy="369332"/>
          </a:xfrm>
          <a:prstGeom prst="rect">
            <a:avLst/>
          </a:prstGeom>
          <a:noFill/>
        </p:spPr>
        <p:txBody>
          <a:bodyPr wrap="square" rtlCol="0">
            <a:spAutoFit/>
          </a:bodyPr>
          <a:lstStyle/>
          <a:p>
            <a:pPr>
              <a:spcAft>
                <a:spcPts val="600"/>
              </a:spcAft>
            </a:pPr>
            <a:r>
              <a:rPr lang="it-IT" b="1" dirty="0"/>
              <a:t>Spese ammissibili </a:t>
            </a:r>
            <a:r>
              <a:rPr lang="it-IT" dirty="0" smtClean="0"/>
              <a:t>:</a:t>
            </a:r>
            <a:endParaRPr lang="it-IT" u="sng" dirty="0" smtClean="0"/>
          </a:p>
        </p:txBody>
      </p:sp>
      <p:sp>
        <p:nvSpPr>
          <p:cNvPr id="17" name="CasellaDiTesto 16"/>
          <p:cNvSpPr txBox="1"/>
          <p:nvPr/>
        </p:nvSpPr>
        <p:spPr>
          <a:xfrm>
            <a:off x="467544" y="2063841"/>
            <a:ext cx="8036689" cy="38625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600" dirty="0"/>
              <a:t>attività avviate e </a:t>
            </a:r>
            <a:r>
              <a:rPr lang="it-IT" sz="1600" dirty="0" smtClean="0"/>
              <a:t> </a:t>
            </a:r>
            <a:r>
              <a:rPr lang="it-IT" sz="1600" dirty="0"/>
              <a:t>spese sostenute dal beneficiario </a:t>
            </a:r>
            <a:r>
              <a:rPr lang="it-IT" sz="1600" dirty="0" smtClean="0"/>
              <a:t>giorno dopo domanda </a:t>
            </a:r>
            <a:r>
              <a:rPr lang="it-IT" sz="1600" dirty="0"/>
              <a:t>di </a:t>
            </a:r>
            <a:r>
              <a:rPr lang="it-IT" sz="1600" dirty="0" smtClean="0"/>
              <a:t>sostegno, ad eccezione di spese </a:t>
            </a:r>
            <a:r>
              <a:rPr lang="it-IT" sz="1600" dirty="0"/>
              <a:t>relative alla </a:t>
            </a:r>
            <a:r>
              <a:rPr lang="it-IT" sz="1600" dirty="0" smtClean="0"/>
              <a:t>progettazione (</a:t>
            </a:r>
            <a:r>
              <a:rPr lang="it-IT" sz="1600" u="sng" dirty="0" smtClean="0"/>
              <a:t>12 mesi precedenti</a:t>
            </a:r>
            <a:r>
              <a:rPr lang="it-IT" sz="1600" dirty="0" smtClean="0"/>
              <a:t>);</a:t>
            </a:r>
          </a:p>
          <a:p>
            <a:pPr marL="285750" indent="-285750">
              <a:buFont typeface="Arial" panose="020B0604020202020204" pitchFamily="34" charset="0"/>
              <a:buChar char="•"/>
            </a:pPr>
            <a:r>
              <a:rPr lang="it-IT" sz="1600" dirty="0"/>
              <a:t>L’IVA, ai sensi dell’art. 69, paragrafo 3, lettera c), del Reg. (UE) n. 1303/2013 è spesa ammissibile se effettivamente sostenuta e non recuperabile in alcun modo dal richiedente l’aiuto. Il beneficiario deve indicare nella domanda di sostegno la base giuridica di riferimento che prova la non recuperabilità, in alcun modo, dell’IVA;</a:t>
            </a:r>
          </a:p>
          <a:p>
            <a:pPr marL="285750" indent="-285750">
              <a:buFont typeface="Arial" panose="020B0604020202020204" pitchFamily="34" charset="0"/>
              <a:buChar char="•"/>
            </a:pPr>
            <a:r>
              <a:rPr lang="it-IT" sz="1600" u="sng" dirty="0"/>
              <a:t>fattura </a:t>
            </a:r>
            <a:r>
              <a:rPr lang="it-IT" sz="1600" u="sng" dirty="0" smtClean="0"/>
              <a:t>deve riportare ID domanda, sottomisura, dettaglio investimento finanziato, CUP e CIG</a:t>
            </a:r>
            <a:r>
              <a:rPr lang="it-IT" sz="1600" dirty="0" smtClean="0"/>
              <a:t>;</a:t>
            </a:r>
            <a:endParaRPr lang="it-IT" sz="1600" dirty="0"/>
          </a:p>
          <a:p>
            <a:r>
              <a:rPr lang="it-IT" sz="1600" dirty="0" smtClean="0"/>
              <a:t>Le </a:t>
            </a:r>
            <a:r>
              <a:rPr lang="it-IT" sz="1600" dirty="0"/>
              <a:t>spese generali </a:t>
            </a:r>
            <a:r>
              <a:rPr lang="it-IT" sz="1600" dirty="0" smtClean="0"/>
              <a:t>nel </a:t>
            </a:r>
            <a:r>
              <a:rPr lang="it-IT" sz="1600" dirty="0"/>
              <a:t>limite complessivo del </a:t>
            </a:r>
            <a:r>
              <a:rPr lang="it-IT" sz="1600" dirty="0" smtClean="0"/>
              <a:t>10% (+6%):</a:t>
            </a:r>
            <a:endParaRPr lang="it-IT" sz="1600" dirty="0"/>
          </a:p>
          <a:p>
            <a:pPr marL="742950" lvl="1" indent="-285750">
              <a:buFont typeface="Arial" panose="020B0604020202020204" pitchFamily="34" charset="0"/>
              <a:buChar char="•"/>
            </a:pPr>
            <a:r>
              <a:rPr lang="it-IT" sz="1600" dirty="0" smtClean="0"/>
              <a:t>Onorari progettazione, </a:t>
            </a:r>
            <a:r>
              <a:rPr lang="it-IT" sz="1600" dirty="0"/>
              <a:t>compresi gli studi di </a:t>
            </a:r>
            <a:r>
              <a:rPr lang="it-IT" sz="1600" dirty="0" smtClean="0"/>
              <a:t>fattibilità</a:t>
            </a:r>
            <a:r>
              <a:rPr lang="it-IT" sz="1600" dirty="0"/>
              <a:t> </a:t>
            </a:r>
            <a:r>
              <a:rPr lang="it-IT" sz="1600" dirty="0" smtClean="0"/>
              <a:t>e consulenti </a:t>
            </a:r>
            <a:r>
              <a:rPr lang="it-IT" sz="1600" dirty="0"/>
              <a:t>necessari per la redazione del progetto </a:t>
            </a:r>
            <a:r>
              <a:rPr lang="it-IT" sz="1600" dirty="0" smtClean="0"/>
              <a:t>esecutivo, direzione, contabilità e collaudo lavori </a:t>
            </a:r>
            <a:r>
              <a:rPr lang="it-IT" sz="1200" dirty="0" smtClean="0"/>
              <a:t>(incentivi art. 113 del </a:t>
            </a:r>
            <a:r>
              <a:rPr lang="it-IT" sz="1200" dirty="0" err="1" smtClean="0"/>
              <a:t>dlgs</a:t>
            </a:r>
            <a:r>
              <a:rPr lang="it-IT" sz="1200" dirty="0" smtClean="0"/>
              <a:t> 50/2016)</a:t>
            </a:r>
            <a:r>
              <a:rPr lang="it-IT" sz="1600" dirty="0" smtClean="0"/>
              <a:t>;</a:t>
            </a:r>
            <a:endParaRPr lang="it-IT" sz="1600" dirty="0"/>
          </a:p>
          <a:p>
            <a:pPr marL="742950" lvl="1" indent="-285750">
              <a:buFont typeface="Arial" panose="020B0604020202020204" pitchFamily="34" charset="0"/>
              <a:buChar char="•"/>
            </a:pPr>
            <a:r>
              <a:rPr lang="it-IT" sz="1600" dirty="0" smtClean="0"/>
              <a:t>Costi </a:t>
            </a:r>
            <a:r>
              <a:rPr lang="it-IT" sz="1600" u="sng" dirty="0" smtClean="0"/>
              <a:t>prospezione </a:t>
            </a:r>
            <a:r>
              <a:rPr lang="it-IT" sz="1600" u="sng" dirty="0"/>
              <a:t>geologica e di ricerca nuove sorgenti </a:t>
            </a:r>
            <a:r>
              <a:rPr lang="it-IT" sz="1600" dirty="0"/>
              <a:t>è ammissibile una spesa, </a:t>
            </a:r>
            <a:r>
              <a:rPr lang="it-IT" sz="1600" dirty="0" smtClean="0"/>
              <a:t>aggiuntiva fino </a:t>
            </a:r>
            <a:r>
              <a:rPr lang="it-IT" sz="1600" dirty="0"/>
              <a:t>ad un massimo del 6% dei costi materiali </a:t>
            </a:r>
            <a:r>
              <a:rPr lang="it-IT" sz="1600" dirty="0" smtClean="0"/>
              <a:t>.</a:t>
            </a:r>
          </a:p>
          <a:p>
            <a:pPr marL="742950" lvl="1" indent="-285750">
              <a:buFont typeface="Arial" panose="020B0604020202020204" pitchFamily="34" charset="0"/>
              <a:buChar char="•"/>
            </a:pPr>
            <a:endParaRPr lang="it-IT" sz="1600" dirty="0"/>
          </a:p>
        </p:txBody>
      </p:sp>
    </p:spTree>
    <p:extLst>
      <p:ext uri="{BB962C8B-B14F-4D97-AF65-F5344CB8AC3E}">
        <p14:creationId xmlns:p14="http://schemas.microsoft.com/office/powerpoint/2010/main" val="4436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CasellaDiTesto 12"/>
          <p:cNvSpPr txBox="1"/>
          <p:nvPr/>
        </p:nvSpPr>
        <p:spPr>
          <a:xfrm>
            <a:off x="1187624" y="1118074"/>
            <a:ext cx="7272808" cy="369332"/>
          </a:xfrm>
          <a:prstGeom prst="rect">
            <a:avLst/>
          </a:prstGeom>
          <a:noFill/>
        </p:spPr>
        <p:txBody>
          <a:bodyPr wrap="square" rtlCol="0">
            <a:spAutoFit/>
          </a:bodyPr>
          <a:lstStyle/>
          <a:p>
            <a:pPr algn="r">
              <a:spcAft>
                <a:spcPts val="600"/>
              </a:spcAft>
            </a:pPr>
            <a:r>
              <a:rPr lang="it-IT" b="1" dirty="0"/>
              <a:t>Spese </a:t>
            </a:r>
            <a:r>
              <a:rPr lang="it-IT" b="1" dirty="0" smtClean="0"/>
              <a:t>non ammissibili </a:t>
            </a:r>
            <a:r>
              <a:rPr lang="it-IT" dirty="0" smtClean="0"/>
              <a:t>:</a:t>
            </a:r>
            <a:endParaRPr lang="it-IT" u="sng" dirty="0" smtClean="0"/>
          </a:p>
        </p:txBody>
      </p:sp>
      <p:sp>
        <p:nvSpPr>
          <p:cNvPr id="14" name="CasellaDiTesto 13"/>
          <p:cNvSpPr txBox="1"/>
          <p:nvPr/>
        </p:nvSpPr>
        <p:spPr>
          <a:xfrm>
            <a:off x="794480" y="1487406"/>
            <a:ext cx="8036689" cy="4062651"/>
          </a:xfrm>
          <a:prstGeom prst="rect">
            <a:avLst/>
          </a:prstGeom>
          <a:noFill/>
        </p:spPr>
        <p:txBody>
          <a:bodyPr wrap="square" rtlCol="0">
            <a:spAutoFit/>
          </a:bodyPr>
          <a:lstStyle/>
          <a:p>
            <a:pPr lvl="0"/>
            <a:r>
              <a:rPr lang="it-IT" sz="1600" dirty="0"/>
              <a:t>a)	Interventi per l’irrigazione o per attività sportiva, turistica e ricreativa;</a:t>
            </a:r>
          </a:p>
          <a:p>
            <a:pPr lvl="0"/>
            <a:r>
              <a:rPr lang="it-IT" sz="1000" dirty="0"/>
              <a:t>b)	indennità di esproprio, servitù e indennizzo di cui al </a:t>
            </a:r>
            <a:r>
              <a:rPr lang="it-IT" sz="1000" dirty="0" err="1"/>
              <a:t>dpr</a:t>
            </a:r>
            <a:r>
              <a:rPr lang="it-IT" sz="1000" dirty="0"/>
              <a:t> 8/06/2001, n. 327;</a:t>
            </a:r>
          </a:p>
          <a:p>
            <a:pPr lvl="0"/>
            <a:r>
              <a:rPr lang="it-IT" sz="1000" dirty="0"/>
              <a:t>c)	acquisto di beni immobili;</a:t>
            </a:r>
          </a:p>
          <a:p>
            <a:pPr lvl="0"/>
            <a:r>
              <a:rPr lang="it-IT" sz="1000" dirty="0"/>
              <a:t>d)	lavori in economia;</a:t>
            </a:r>
          </a:p>
          <a:p>
            <a:pPr lvl="0"/>
            <a:r>
              <a:rPr lang="it-IT" sz="1600" dirty="0"/>
              <a:t>e)	costi di manutenzioni ordinarie;</a:t>
            </a:r>
          </a:p>
          <a:p>
            <a:pPr lvl="0"/>
            <a:r>
              <a:rPr lang="it-IT" sz="1600" dirty="0"/>
              <a:t>f)	interventi che prevedano l’interdizione al pubblico utilizzo o che non garantiscono l’uso gratuito;</a:t>
            </a:r>
          </a:p>
          <a:p>
            <a:pPr lvl="0"/>
            <a:r>
              <a:rPr lang="it-IT" sz="1600" dirty="0"/>
              <a:t>g)	allacciamenti, per l’erogazione d’acqua, a strutture e impianti di soggetti privati;</a:t>
            </a:r>
          </a:p>
          <a:p>
            <a:pPr lvl="0"/>
            <a:r>
              <a:rPr lang="it-IT" sz="1000" dirty="0"/>
              <a:t>h)	imposte, oneri e tasse, esclusi l’IVA non recuperabile in alcun modo e i contributi previdenziali per le prestazioni professionali versate entro i termini di legge; </a:t>
            </a:r>
          </a:p>
          <a:p>
            <a:pPr lvl="0"/>
            <a:r>
              <a:rPr lang="it-IT" sz="1000" dirty="0"/>
              <a:t>i)	costi per l’apertura, la tenuta e gli interessi passivi dei conti correnti; </a:t>
            </a:r>
          </a:p>
          <a:p>
            <a:pPr lvl="0"/>
            <a:r>
              <a:rPr lang="it-IT" sz="1000" dirty="0"/>
              <a:t>j)	oneri legali; </a:t>
            </a:r>
          </a:p>
          <a:p>
            <a:pPr lvl="0"/>
            <a:r>
              <a:rPr lang="it-IT" sz="1600" dirty="0"/>
              <a:t>k)	lavori o forniture non riconducibili al Prezzario ufficiale della Regione Marche in materia di lavori pubblici, vigente al momento della presentazione della domanda di sostegno, anche per il tramite dell’analisi prezzi nelle modalità previste nelle “avvertenze generali”; </a:t>
            </a:r>
          </a:p>
          <a:p>
            <a:pPr lvl="0"/>
            <a:r>
              <a:rPr lang="it-IT" sz="1000" dirty="0"/>
              <a:t>l)	investimenti avviati anteriormente alla data di presentazione della domanda di sostegno fatto salvo quanto previsto al precedente paragrafo 5.3.1 per le spese relative alla progettazione, propedeutiche alla presentazione della domanda; </a:t>
            </a:r>
          </a:p>
          <a:p>
            <a:pPr lvl="0"/>
            <a:r>
              <a:rPr lang="it-IT" sz="1000" dirty="0"/>
              <a:t>m)	investimenti allocati in territori extra-regionali ad esclusione dei comuni di Montecopiolo e Sassofeltrio ai sensi della DGR 1591 del 22/12/2021; </a:t>
            </a:r>
          </a:p>
          <a:p>
            <a:pPr lvl="0"/>
            <a:r>
              <a:rPr lang="it-IT" sz="1000" dirty="0"/>
              <a:t>n)	interventi finanziati con altri di aiuti pubblici; </a:t>
            </a:r>
          </a:p>
          <a:p>
            <a:pPr lvl="0"/>
            <a:r>
              <a:rPr lang="it-IT" sz="1000" dirty="0"/>
              <a:t>o)	costi per la stipula di polizze </a:t>
            </a:r>
            <a:r>
              <a:rPr lang="it-IT" sz="1000" dirty="0" err="1"/>
              <a:t>fidejussorie</a:t>
            </a:r>
            <a:r>
              <a:rPr lang="it-IT" sz="1000" dirty="0"/>
              <a:t>.</a:t>
            </a:r>
          </a:p>
        </p:txBody>
      </p:sp>
    </p:spTree>
    <p:extLst>
      <p:ext uri="{BB962C8B-B14F-4D97-AF65-F5344CB8AC3E}">
        <p14:creationId xmlns:p14="http://schemas.microsoft.com/office/powerpoint/2010/main" val="33428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Rettangolo 11"/>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
        <p:nvSpPr>
          <p:cNvPr id="11" name="CasellaDiTesto 10"/>
          <p:cNvSpPr txBox="1"/>
          <p:nvPr/>
        </p:nvSpPr>
        <p:spPr>
          <a:xfrm>
            <a:off x="553655" y="1692143"/>
            <a:ext cx="7272808" cy="369332"/>
          </a:xfrm>
          <a:prstGeom prst="rect">
            <a:avLst/>
          </a:prstGeom>
          <a:noFill/>
        </p:spPr>
        <p:txBody>
          <a:bodyPr wrap="square" rtlCol="0">
            <a:spAutoFit/>
          </a:bodyPr>
          <a:lstStyle/>
          <a:p>
            <a:pPr algn="ctr">
              <a:spcAft>
                <a:spcPts val="600"/>
              </a:spcAft>
            </a:pPr>
            <a:r>
              <a:rPr lang="it-IT" b="1" u="sng" dirty="0" smtClean="0"/>
              <a:t>Entità dell’aiuto</a:t>
            </a:r>
            <a:r>
              <a:rPr lang="it-IT" dirty="0" smtClean="0"/>
              <a:t>:</a:t>
            </a:r>
            <a:endParaRPr lang="it-IT" u="sng" dirty="0" smtClean="0"/>
          </a:p>
        </p:txBody>
      </p:sp>
      <p:sp>
        <p:nvSpPr>
          <p:cNvPr id="17" name="CasellaDiTesto 16"/>
          <p:cNvSpPr txBox="1"/>
          <p:nvPr/>
        </p:nvSpPr>
        <p:spPr>
          <a:xfrm>
            <a:off x="359552" y="2102318"/>
            <a:ext cx="7978786"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600" b="1" dirty="0" smtClean="0"/>
              <a:t>Il </a:t>
            </a:r>
            <a:r>
              <a:rPr lang="it-IT" sz="2000" b="1" dirty="0" smtClean="0"/>
              <a:t>massimale</a:t>
            </a:r>
            <a:r>
              <a:rPr lang="it-IT" sz="1600" b="1" dirty="0" smtClean="0"/>
              <a:t> </a:t>
            </a:r>
            <a:r>
              <a:rPr lang="it-IT" sz="1100" b="1" dirty="0"/>
              <a:t>stabilito in termini di contributo pubblico per la presente sottomisura è di </a:t>
            </a:r>
            <a:r>
              <a:rPr lang="it-IT" sz="2000" b="1" dirty="0"/>
              <a:t>€ 100.000,00 per beneficiario</a:t>
            </a:r>
            <a:r>
              <a:rPr lang="it-IT" sz="1600" b="1" dirty="0" smtClean="0"/>
              <a:t>;</a:t>
            </a:r>
          </a:p>
          <a:p>
            <a:pPr marL="285750" indent="-285750">
              <a:buFont typeface="Arial" panose="020B0604020202020204" pitchFamily="34" charset="0"/>
              <a:buChar char="•"/>
            </a:pPr>
            <a:r>
              <a:rPr lang="it-IT" sz="1200" b="1" dirty="0"/>
              <a:t>L’intensità di aiuto è pari al </a:t>
            </a:r>
            <a:r>
              <a:rPr lang="it-IT" sz="2000" b="1" dirty="0"/>
              <a:t>100% della spesa </a:t>
            </a:r>
            <a:r>
              <a:rPr lang="it-IT" sz="2000" b="1" dirty="0" smtClean="0"/>
              <a:t>ammissibile</a:t>
            </a:r>
            <a:r>
              <a:rPr lang="it-IT" sz="1600" b="1" dirty="0"/>
              <a:t>.</a:t>
            </a:r>
          </a:p>
        </p:txBody>
      </p:sp>
      <p:sp>
        <p:nvSpPr>
          <p:cNvPr id="13" name="CasellaDiTesto 12"/>
          <p:cNvSpPr txBox="1"/>
          <p:nvPr/>
        </p:nvSpPr>
        <p:spPr>
          <a:xfrm>
            <a:off x="361222" y="3385758"/>
            <a:ext cx="7272808" cy="369332"/>
          </a:xfrm>
          <a:prstGeom prst="rect">
            <a:avLst/>
          </a:prstGeom>
          <a:noFill/>
        </p:spPr>
        <p:txBody>
          <a:bodyPr wrap="square" rtlCol="0">
            <a:spAutoFit/>
          </a:bodyPr>
          <a:lstStyle/>
          <a:p>
            <a:pPr algn="ctr">
              <a:spcAft>
                <a:spcPts val="600"/>
              </a:spcAft>
            </a:pPr>
            <a:r>
              <a:rPr lang="it-IT" b="1" u="sng" dirty="0"/>
              <a:t>Criteri per la selezione delle domande</a:t>
            </a:r>
            <a:r>
              <a:rPr lang="it-IT" dirty="0" smtClean="0"/>
              <a:t>:</a:t>
            </a:r>
            <a:endParaRPr lang="it-IT" u="sng" dirty="0" smtClean="0"/>
          </a:p>
        </p:txBody>
      </p:sp>
      <p:pic>
        <p:nvPicPr>
          <p:cNvPr id="14" name="Immagine 13"/>
          <p:cNvPicPr>
            <a:picLocks noChangeAspect="1"/>
          </p:cNvPicPr>
          <p:nvPr/>
        </p:nvPicPr>
        <p:blipFill>
          <a:blip r:embed="rId5"/>
          <a:stretch>
            <a:fillRect/>
          </a:stretch>
        </p:blipFill>
        <p:spPr>
          <a:xfrm>
            <a:off x="1005241" y="3848858"/>
            <a:ext cx="6773477" cy="2068971"/>
          </a:xfrm>
          <a:prstGeom prst="rect">
            <a:avLst/>
          </a:prstGeom>
        </p:spPr>
      </p:pic>
    </p:spTree>
    <p:extLst>
      <p:ext uri="{BB962C8B-B14F-4D97-AF65-F5344CB8AC3E}">
        <p14:creationId xmlns:p14="http://schemas.microsoft.com/office/powerpoint/2010/main" val="32308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Rettangolo 11"/>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
        <p:nvSpPr>
          <p:cNvPr id="13" name="CasellaDiTesto 12"/>
          <p:cNvSpPr txBox="1"/>
          <p:nvPr/>
        </p:nvSpPr>
        <p:spPr>
          <a:xfrm>
            <a:off x="553655" y="1732489"/>
            <a:ext cx="7272808" cy="369332"/>
          </a:xfrm>
          <a:prstGeom prst="rect">
            <a:avLst/>
          </a:prstGeom>
          <a:noFill/>
        </p:spPr>
        <p:txBody>
          <a:bodyPr wrap="square" rtlCol="0">
            <a:spAutoFit/>
          </a:bodyPr>
          <a:lstStyle/>
          <a:p>
            <a:pPr>
              <a:spcAft>
                <a:spcPts val="600"/>
              </a:spcAft>
            </a:pPr>
            <a:r>
              <a:rPr lang="it-IT" b="1" dirty="0"/>
              <a:t>Criteri per la selezione delle domande</a:t>
            </a:r>
            <a:r>
              <a:rPr lang="it-IT" dirty="0" smtClean="0"/>
              <a:t>:</a:t>
            </a:r>
            <a:endParaRPr lang="it-IT" u="sng" dirty="0" smtClean="0"/>
          </a:p>
        </p:txBody>
      </p:sp>
      <p:pic>
        <p:nvPicPr>
          <p:cNvPr id="14" name="Immagine 13"/>
          <p:cNvPicPr>
            <a:picLocks noChangeAspect="1"/>
          </p:cNvPicPr>
          <p:nvPr/>
        </p:nvPicPr>
        <p:blipFill>
          <a:blip r:embed="rId5"/>
          <a:stretch>
            <a:fillRect/>
          </a:stretch>
        </p:blipFill>
        <p:spPr>
          <a:xfrm>
            <a:off x="1403648" y="2151390"/>
            <a:ext cx="6120680" cy="2611612"/>
          </a:xfrm>
          <a:prstGeom prst="rect">
            <a:avLst/>
          </a:prstGeom>
        </p:spPr>
      </p:pic>
      <p:sp>
        <p:nvSpPr>
          <p:cNvPr id="17" name="Rettangolo 16"/>
          <p:cNvSpPr/>
          <p:nvPr/>
        </p:nvSpPr>
        <p:spPr>
          <a:xfrm>
            <a:off x="251520" y="4388302"/>
            <a:ext cx="8424936" cy="1760034"/>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it-IT" sz="1200" dirty="0">
                <a:latin typeface="Helvetica" panose="020B0604020202020204" pitchFamily="34" charset="0"/>
                <a:ea typeface="Calibri" panose="020F0502020204030204" pitchFamily="34" charset="0"/>
                <a:cs typeface="Arial" panose="020B0604020202020204" pitchFamily="34" charset="0"/>
              </a:rPr>
              <a:t>il punteggio pari ad 1 per gli “interventi di miglioramento o ripristino di </a:t>
            </a:r>
            <a:r>
              <a:rPr lang="it-IT" sz="1200" u="sng" dirty="0">
                <a:latin typeface="Helvetica" panose="020B0604020202020204" pitchFamily="34" charset="0"/>
                <a:ea typeface="Calibri" panose="020F0502020204030204" pitchFamily="34" charset="0"/>
                <a:cs typeface="Arial" panose="020B0604020202020204" pitchFamily="34" charset="0"/>
              </a:rPr>
              <a:t>strutture esistenti</a:t>
            </a:r>
            <a:r>
              <a:rPr lang="it-IT" sz="1200" dirty="0">
                <a:latin typeface="Helvetica" panose="020B0604020202020204" pitchFamily="34" charset="0"/>
                <a:ea typeface="Calibri" panose="020F0502020204030204" pitchFamily="34" charset="0"/>
                <a:cs typeface="Arial" panose="020B0604020202020204" pitchFamily="34" charset="0"/>
              </a:rPr>
              <a:t> di captazione, raccolta e conservazione delle acque” è attribuito nel caso di investimenti di tipologia A. e C., di cui al </a:t>
            </a:r>
            <a:r>
              <a:rPr lang="it-IT" sz="1200" dirty="0" err="1">
                <a:latin typeface="Helvetica" panose="020B0604020202020204" pitchFamily="34" charset="0"/>
                <a:ea typeface="Calibri" panose="020F0502020204030204" pitchFamily="34" charset="0"/>
                <a:cs typeface="Arial" panose="020B0604020202020204" pitchFamily="34" charset="0"/>
              </a:rPr>
              <a:t>parag</a:t>
            </a:r>
            <a:r>
              <a:rPr lang="it-IT" sz="1200" dirty="0">
                <a:latin typeface="Helvetica" panose="020B0604020202020204" pitchFamily="34" charset="0"/>
                <a:ea typeface="Calibri" panose="020F0502020204030204" pitchFamily="34" charset="0"/>
                <a:cs typeface="Arial" panose="020B0604020202020204" pitchFamily="34" charset="0"/>
              </a:rPr>
              <a:t>. 5.2 del bando, quando i ripristini o i miglioramenti siano prevalenti, in valore economico, rispetto al complesso degli investimenti ammessi in domanda;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it-IT" sz="1200" dirty="0">
                <a:latin typeface="Helvetica" panose="020B0604020202020204" pitchFamily="34" charset="0"/>
                <a:ea typeface="Calibri" panose="020F0502020204030204" pitchFamily="34" charset="0"/>
                <a:cs typeface="Arial" panose="020B0604020202020204" pitchFamily="34" charset="0"/>
              </a:rPr>
              <a:t>il punteggio pari a 0,5 per “realizzazione di </a:t>
            </a:r>
            <a:r>
              <a:rPr lang="it-IT" sz="1200" u="sng" dirty="0">
                <a:latin typeface="Helvetica" panose="020B0604020202020204" pitchFamily="34" charset="0"/>
                <a:ea typeface="Calibri" panose="020F0502020204030204" pitchFamily="34" charset="0"/>
                <a:cs typeface="Arial" panose="020B0604020202020204" pitchFamily="34" charset="0"/>
              </a:rPr>
              <a:t>nuove strutture</a:t>
            </a:r>
            <a:r>
              <a:rPr lang="it-IT" sz="1200" dirty="0">
                <a:latin typeface="Helvetica" panose="020B0604020202020204" pitchFamily="34" charset="0"/>
                <a:ea typeface="Calibri" panose="020F0502020204030204" pitchFamily="34" charset="0"/>
                <a:cs typeface="Arial" panose="020B0604020202020204" pitchFamily="34" charset="0"/>
              </a:rPr>
              <a:t> di captazione, raccolta e conservazione delle acque” è attribuito nel caso di investimenti di tipologia A. e C., di cui al </a:t>
            </a:r>
            <a:r>
              <a:rPr lang="it-IT" sz="1200" dirty="0" err="1">
                <a:latin typeface="Helvetica" panose="020B0604020202020204" pitchFamily="34" charset="0"/>
                <a:ea typeface="Calibri" panose="020F0502020204030204" pitchFamily="34" charset="0"/>
                <a:cs typeface="Arial" panose="020B0604020202020204" pitchFamily="34" charset="0"/>
              </a:rPr>
              <a:t>parag</a:t>
            </a:r>
            <a:r>
              <a:rPr lang="it-IT" sz="1200" dirty="0">
                <a:latin typeface="Helvetica" panose="020B0604020202020204" pitchFamily="34" charset="0"/>
                <a:ea typeface="Calibri" panose="020F0502020204030204" pitchFamily="34" charset="0"/>
                <a:cs typeface="Arial" panose="020B0604020202020204" pitchFamily="34" charset="0"/>
              </a:rPr>
              <a:t>. 5.2 del bando, quando le nuove realizzazioni risultino prevalenti, in valore economico, rispetto al complesso degli investimenti ammessi in domanda.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100" dirty="0">
                <a:latin typeface="Calibri" panose="020F050202020403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8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5"/>
          <p:cNvSpPr txBox="1"/>
          <p:nvPr/>
        </p:nvSpPr>
        <p:spPr>
          <a:xfrm>
            <a:off x="639767" y="2060848"/>
            <a:ext cx="7272808" cy="369332"/>
          </a:xfrm>
          <a:prstGeom prst="rect">
            <a:avLst/>
          </a:prstGeom>
          <a:noFill/>
        </p:spPr>
        <p:txBody>
          <a:bodyPr wrap="square" rtlCol="0">
            <a:spAutoFit/>
          </a:bodyPr>
          <a:lstStyle/>
          <a:p>
            <a:pPr>
              <a:spcAft>
                <a:spcPts val="600"/>
              </a:spcAft>
            </a:pPr>
            <a:r>
              <a:rPr lang="it-IT" b="1" dirty="0" smtClean="0"/>
              <a:t>Area Cratere</a:t>
            </a:r>
            <a:r>
              <a:rPr lang="it-IT" dirty="0" smtClean="0"/>
              <a:t>:</a:t>
            </a:r>
            <a:endParaRPr lang="it-IT" u="sng" dirty="0" smtClean="0"/>
          </a:p>
        </p:txBody>
      </p:sp>
      <p:pic>
        <p:nvPicPr>
          <p:cNvPr id="8" name="Immagine 7"/>
          <p:cNvPicPr/>
          <p:nvPr/>
        </p:nvPicPr>
        <p:blipFill>
          <a:blip r:embed="rId5"/>
          <a:stretch>
            <a:fillRect/>
          </a:stretch>
        </p:blipFill>
        <p:spPr>
          <a:xfrm>
            <a:off x="2123728" y="1825063"/>
            <a:ext cx="5155152" cy="3764177"/>
          </a:xfrm>
          <a:prstGeom prst="rect">
            <a:avLst/>
          </a:prstGeom>
        </p:spPr>
      </p:pic>
      <p:sp>
        <p:nvSpPr>
          <p:cNvPr id="11" name="Rettangolo 10"/>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Tree>
    <p:extLst>
      <p:ext uri="{BB962C8B-B14F-4D97-AF65-F5344CB8AC3E}">
        <p14:creationId xmlns:p14="http://schemas.microsoft.com/office/powerpoint/2010/main" val="137958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stretch>
            <a:fillRect/>
          </a:stretch>
        </p:blipFill>
        <p:spPr>
          <a:xfrm>
            <a:off x="323528" y="87173"/>
            <a:ext cx="2736304" cy="878638"/>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p:cNvSpPr/>
          <p:nvPr/>
        </p:nvSpPr>
        <p:spPr>
          <a:xfrm>
            <a:off x="2555776" y="1050955"/>
            <a:ext cx="1406154" cy="369332"/>
          </a:xfrm>
          <a:prstGeom prst="rect">
            <a:avLst/>
          </a:prstGeom>
        </p:spPr>
        <p:txBody>
          <a:bodyPr wrap="none">
            <a:spAutoFit/>
          </a:bodyPr>
          <a:lstStyle/>
          <a:p>
            <a:r>
              <a:rPr lang="it-IT" dirty="0"/>
              <a:t>AREE RURALI</a:t>
            </a:r>
          </a:p>
        </p:txBody>
      </p:sp>
      <p:graphicFrame>
        <p:nvGraphicFramePr>
          <p:cNvPr id="8" name="Oggetto 7"/>
          <p:cNvGraphicFramePr>
            <a:graphicFrameLocks noChangeAspect="1"/>
          </p:cNvGraphicFramePr>
          <p:nvPr>
            <p:extLst>
              <p:ext uri="{D42A27DB-BD31-4B8C-83A1-F6EECF244321}">
                <p14:modId xmlns:p14="http://schemas.microsoft.com/office/powerpoint/2010/main" val="2506560655"/>
              </p:ext>
            </p:extLst>
          </p:nvPr>
        </p:nvGraphicFramePr>
        <p:xfrm>
          <a:off x="467544" y="1368487"/>
          <a:ext cx="8363625" cy="4472819"/>
        </p:xfrm>
        <a:graphic>
          <a:graphicData uri="http://schemas.openxmlformats.org/presentationml/2006/ole">
            <mc:AlternateContent xmlns:mc="http://schemas.openxmlformats.org/markup-compatibility/2006">
              <mc:Choice xmlns:v="urn:schemas-microsoft-com:vml" Requires="v">
                <p:oleObj spid="_x0000_s1039" name="Foglio di lavoro" r:id="rId6" imgW="10687170" imgH="7458075" progId="Excel.Sheet.12">
                  <p:embed/>
                </p:oleObj>
              </mc:Choice>
              <mc:Fallback>
                <p:oleObj name="Foglio di lavoro" r:id="rId6" imgW="10687170" imgH="7458075" progId="Excel.Sheet.12">
                  <p:embed/>
                  <p:pic>
                    <p:nvPicPr>
                      <p:cNvPr id="0" name=""/>
                      <p:cNvPicPr/>
                      <p:nvPr/>
                    </p:nvPicPr>
                    <p:blipFill>
                      <a:blip r:embed="rId7"/>
                      <a:stretch>
                        <a:fillRect/>
                      </a:stretch>
                    </p:blipFill>
                    <p:spPr>
                      <a:xfrm>
                        <a:off x="467544" y="1368487"/>
                        <a:ext cx="8363625" cy="4472819"/>
                      </a:xfrm>
                      <a:prstGeom prst="rect">
                        <a:avLst/>
                      </a:prstGeom>
                    </p:spPr>
                  </p:pic>
                </p:oleObj>
              </mc:Fallback>
            </mc:AlternateContent>
          </a:graphicData>
        </a:graphic>
      </p:graphicFrame>
    </p:spTree>
    <p:extLst>
      <p:ext uri="{BB962C8B-B14F-4D97-AF65-F5344CB8AC3E}">
        <p14:creationId xmlns:p14="http://schemas.microsoft.com/office/powerpoint/2010/main" val="233685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err="1">
                <a:effectLst>
                  <a:outerShdw blurRad="38100" dist="38100" dir="2700000" algn="tl">
                    <a:srgbClr val="000000">
                      <a:alpha val="43137"/>
                    </a:srgbClr>
                  </a:outerShdw>
                </a:effectLst>
                <a:latin typeface="+mj-lt"/>
                <a:ea typeface="+mj-ea"/>
                <a:cs typeface="+mj-cs"/>
              </a:rPr>
              <a:t>Mis</a:t>
            </a:r>
            <a:r>
              <a:rPr lang="it-IT" sz="2800" b="1" dirty="0">
                <a:effectLst>
                  <a:outerShdw blurRad="38100" dist="38100" dir="2700000" algn="tl">
                    <a:srgbClr val="000000">
                      <a:alpha val="43137"/>
                    </a:srgbClr>
                  </a:outerShdw>
                </a:effectLst>
                <a:latin typeface="+mj-lt"/>
                <a:ea typeface="+mj-ea"/>
                <a:cs typeface="+mj-cs"/>
              </a:rPr>
              <a:t>. 4.3.C “approvvigionamento idrico nei pascoli ”</a:t>
            </a:r>
          </a:p>
        </p:txBody>
      </p:sp>
      <p:sp>
        <p:nvSpPr>
          <p:cNvPr id="16" name="CasellaDiTesto 15"/>
          <p:cNvSpPr txBox="1"/>
          <p:nvPr/>
        </p:nvSpPr>
        <p:spPr>
          <a:xfrm>
            <a:off x="446054" y="1822030"/>
            <a:ext cx="8159669" cy="3354765"/>
          </a:xfrm>
          <a:prstGeom prst="rect">
            <a:avLst/>
          </a:prstGeom>
          <a:noFill/>
        </p:spPr>
        <p:txBody>
          <a:bodyPr wrap="square" rtlCol="0">
            <a:spAutoFit/>
          </a:bodyPr>
          <a:lstStyle/>
          <a:p>
            <a:r>
              <a:rPr lang="it-IT" b="1" u="sng" dirty="0" smtClean="0">
                <a:solidFill>
                  <a:schemeClr val="tx2">
                    <a:lumMod val="60000"/>
                    <a:lumOff val="40000"/>
                  </a:schemeClr>
                </a:solidFill>
              </a:rPr>
              <a:t>Requisiti del Progetto</a:t>
            </a:r>
            <a:r>
              <a:rPr lang="it-IT" dirty="0" smtClean="0">
                <a:solidFill>
                  <a:schemeClr val="tx2">
                    <a:lumMod val="60000"/>
                    <a:lumOff val="40000"/>
                  </a:schemeClr>
                </a:solidFill>
              </a:rPr>
              <a:t>:</a:t>
            </a:r>
            <a:endParaRPr lang="it-IT" dirty="0">
              <a:solidFill>
                <a:schemeClr val="tx2">
                  <a:lumMod val="60000"/>
                  <a:lumOff val="40000"/>
                </a:schemeClr>
              </a:solidFill>
            </a:endParaRPr>
          </a:p>
          <a:p>
            <a:r>
              <a:rPr lang="it-IT" sz="1600" dirty="0" smtClean="0"/>
              <a:t>Il </a:t>
            </a:r>
            <a:r>
              <a:rPr lang="it-IT" sz="1600" dirty="0"/>
              <a:t>progetto esecutivo deve essere redatto ai sensi del DPR n. 207/2010 e </a:t>
            </a:r>
            <a:r>
              <a:rPr lang="it-IT" sz="1600" dirty="0" err="1"/>
              <a:t>ss.mm.ii</a:t>
            </a:r>
            <a:r>
              <a:rPr lang="it-IT" sz="1600" dirty="0"/>
              <a:t>. per i richiedenti assoggettati al d.lgs 50/2016 e ss. mm. Ai fini del presente bando tutti i richiedenti sono tenuti ad allegare la seguente documentazione:</a:t>
            </a:r>
          </a:p>
          <a:p>
            <a:pPr marL="285750" indent="-285750">
              <a:buFont typeface="Arial" panose="020B0604020202020204" pitchFamily="34" charset="0"/>
              <a:buChar char="•"/>
            </a:pPr>
            <a:r>
              <a:rPr lang="it-IT" sz="1600" dirty="0"/>
              <a:t>a)	relazione generale;</a:t>
            </a:r>
          </a:p>
          <a:p>
            <a:pPr marL="285750" indent="-285750">
              <a:buFont typeface="Arial" panose="020B0604020202020204" pitchFamily="34" charset="0"/>
              <a:buChar char="•"/>
            </a:pPr>
            <a:r>
              <a:rPr lang="it-IT" sz="1600" dirty="0"/>
              <a:t>b)	elaborati grafici;</a:t>
            </a:r>
          </a:p>
          <a:p>
            <a:pPr marL="285750" indent="-285750">
              <a:buFont typeface="Arial" panose="020B0604020202020204" pitchFamily="34" charset="0"/>
              <a:buChar char="•"/>
            </a:pPr>
            <a:r>
              <a:rPr lang="it-IT" sz="1600" dirty="0"/>
              <a:t>c)	cronoprogramma;</a:t>
            </a:r>
          </a:p>
          <a:p>
            <a:pPr marL="285750" indent="-285750">
              <a:buFont typeface="Arial" panose="020B0604020202020204" pitchFamily="34" charset="0"/>
              <a:buChar char="•"/>
            </a:pPr>
            <a:r>
              <a:rPr lang="it-IT" sz="1600" dirty="0"/>
              <a:t>d)	elenco dei prezzi unitari e eventuali analisi;</a:t>
            </a:r>
          </a:p>
          <a:p>
            <a:pPr marL="285750" indent="-285750">
              <a:buFont typeface="Arial" panose="020B0604020202020204" pitchFamily="34" charset="0"/>
              <a:buChar char="•"/>
            </a:pPr>
            <a:r>
              <a:rPr lang="it-IT" sz="1600" dirty="0"/>
              <a:t>e)	computo metrico estimativo e quadro economico.</a:t>
            </a:r>
          </a:p>
          <a:p>
            <a:r>
              <a:rPr lang="it-IT" sz="1600" dirty="0"/>
              <a:t>La documentazione di cui sopra dovrà contenere, per quanto compatibile, quanto previsto dai rispettivi artt. 34, 36, 40, 41 e 42 del </a:t>
            </a:r>
            <a:r>
              <a:rPr lang="it-IT" sz="1600" dirty="0" err="1"/>
              <a:t>dpr</a:t>
            </a:r>
            <a:r>
              <a:rPr lang="it-IT" sz="1600" dirty="0"/>
              <a:t> 207/2010. Il cronoprogramma deve dimostrare la compatibilità con i tempi definiti dal bando per la rendicontazione.</a:t>
            </a:r>
          </a:p>
          <a:p>
            <a:endParaRPr lang="it-IT" b="1" dirty="0">
              <a:solidFill>
                <a:schemeClr val="tx2">
                  <a:lumMod val="60000"/>
                  <a:lumOff val="40000"/>
                </a:schemeClr>
              </a:solidFill>
            </a:endParaRPr>
          </a:p>
        </p:txBody>
      </p:sp>
    </p:spTree>
    <p:extLst>
      <p:ext uri="{BB962C8B-B14F-4D97-AF65-F5344CB8AC3E}">
        <p14:creationId xmlns:p14="http://schemas.microsoft.com/office/powerpoint/2010/main" val="3380456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err="1">
                <a:effectLst>
                  <a:outerShdw blurRad="38100" dist="38100" dir="2700000" algn="tl">
                    <a:srgbClr val="000000">
                      <a:alpha val="43137"/>
                    </a:srgbClr>
                  </a:outerShdw>
                </a:effectLst>
                <a:latin typeface="+mj-lt"/>
                <a:ea typeface="+mj-ea"/>
                <a:cs typeface="+mj-cs"/>
              </a:rPr>
              <a:t>Mis</a:t>
            </a:r>
            <a:r>
              <a:rPr lang="it-IT" sz="2800" b="1" dirty="0">
                <a:effectLst>
                  <a:outerShdw blurRad="38100" dist="38100" dir="2700000" algn="tl">
                    <a:srgbClr val="000000">
                      <a:alpha val="43137"/>
                    </a:srgbClr>
                  </a:outerShdw>
                </a:effectLst>
                <a:latin typeface="+mj-lt"/>
                <a:ea typeface="+mj-ea"/>
                <a:cs typeface="+mj-cs"/>
              </a:rPr>
              <a:t>. 4.3.C “approvvigionamento idrico nei pascoli ”</a:t>
            </a:r>
          </a:p>
        </p:txBody>
      </p:sp>
      <p:sp>
        <p:nvSpPr>
          <p:cNvPr id="16" name="CasellaDiTesto 15"/>
          <p:cNvSpPr txBox="1"/>
          <p:nvPr/>
        </p:nvSpPr>
        <p:spPr>
          <a:xfrm>
            <a:off x="528711" y="1626960"/>
            <a:ext cx="8159669" cy="369332"/>
          </a:xfrm>
          <a:prstGeom prst="rect">
            <a:avLst/>
          </a:prstGeom>
          <a:noFill/>
        </p:spPr>
        <p:txBody>
          <a:bodyPr wrap="square" rtlCol="0">
            <a:spAutoFit/>
          </a:bodyPr>
          <a:lstStyle/>
          <a:p>
            <a:r>
              <a:rPr lang="it-IT" b="1" u="sng" dirty="0" smtClean="0">
                <a:solidFill>
                  <a:schemeClr val="tx2">
                    <a:lumMod val="60000"/>
                    <a:lumOff val="40000"/>
                  </a:schemeClr>
                </a:solidFill>
              </a:rPr>
              <a:t>Requisiti del Progetto</a:t>
            </a:r>
            <a:r>
              <a:rPr lang="it-IT" dirty="0" smtClean="0">
                <a:solidFill>
                  <a:schemeClr val="tx2">
                    <a:lumMod val="60000"/>
                    <a:lumOff val="40000"/>
                  </a:schemeClr>
                </a:solidFill>
              </a:rPr>
              <a:t>:</a:t>
            </a:r>
            <a:endParaRPr lang="it-IT" dirty="0">
              <a:solidFill>
                <a:schemeClr val="tx2">
                  <a:lumMod val="60000"/>
                  <a:lumOff val="40000"/>
                </a:schemeClr>
              </a:solidFill>
            </a:endParaRPr>
          </a:p>
        </p:txBody>
      </p:sp>
      <p:pic>
        <p:nvPicPr>
          <p:cNvPr id="4" name="Immagine 3"/>
          <p:cNvPicPr>
            <a:picLocks noChangeAspect="1"/>
          </p:cNvPicPr>
          <p:nvPr/>
        </p:nvPicPr>
        <p:blipFill>
          <a:blip r:embed="rId5"/>
          <a:stretch>
            <a:fillRect/>
          </a:stretch>
        </p:blipFill>
        <p:spPr>
          <a:xfrm>
            <a:off x="263720" y="1973573"/>
            <a:ext cx="8424660" cy="3961806"/>
          </a:xfrm>
          <a:prstGeom prst="rect">
            <a:avLst/>
          </a:prstGeom>
        </p:spPr>
      </p:pic>
    </p:spTree>
    <p:extLst>
      <p:ext uri="{BB962C8B-B14F-4D97-AF65-F5344CB8AC3E}">
        <p14:creationId xmlns:p14="http://schemas.microsoft.com/office/powerpoint/2010/main" val="127155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err="1">
                <a:effectLst>
                  <a:outerShdw blurRad="38100" dist="38100" dir="2700000" algn="tl">
                    <a:srgbClr val="000000">
                      <a:alpha val="43137"/>
                    </a:srgbClr>
                  </a:outerShdw>
                </a:effectLst>
                <a:latin typeface="+mj-lt"/>
                <a:ea typeface="+mj-ea"/>
                <a:cs typeface="+mj-cs"/>
              </a:rPr>
              <a:t>Mis</a:t>
            </a:r>
            <a:r>
              <a:rPr lang="it-IT" sz="2800" b="1" dirty="0">
                <a:effectLst>
                  <a:outerShdw blurRad="38100" dist="38100" dir="2700000" algn="tl">
                    <a:srgbClr val="000000">
                      <a:alpha val="43137"/>
                    </a:srgbClr>
                  </a:outerShdw>
                </a:effectLst>
                <a:latin typeface="+mj-lt"/>
                <a:ea typeface="+mj-ea"/>
                <a:cs typeface="+mj-cs"/>
              </a:rPr>
              <a:t>. 4.3.C “approvvigionamento idrico nei pascoli ”</a:t>
            </a:r>
          </a:p>
        </p:txBody>
      </p:sp>
      <p:sp>
        <p:nvSpPr>
          <p:cNvPr id="16" name="CasellaDiTesto 15"/>
          <p:cNvSpPr txBox="1"/>
          <p:nvPr/>
        </p:nvSpPr>
        <p:spPr>
          <a:xfrm>
            <a:off x="528711" y="1626960"/>
            <a:ext cx="8159669" cy="369332"/>
          </a:xfrm>
          <a:prstGeom prst="rect">
            <a:avLst/>
          </a:prstGeom>
          <a:noFill/>
        </p:spPr>
        <p:txBody>
          <a:bodyPr wrap="square" rtlCol="0">
            <a:spAutoFit/>
          </a:bodyPr>
          <a:lstStyle/>
          <a:p>
            <a:r>
              <a:rPr lang="it-IT" b="1" u="sng" dirty="0" smtClean="0">
                <a:solidFill>
                  <a:schemeClr val="tx2">
                    <a:lumMod val="60000"/>
                    <a:lumOff val="40000"/>
                  </a:schemeClr>
                </a:solidFill>
              </a:rPr>
              <a:t>Allegati alla DOMANDA</a:t>
            </a:r>
            <a:r>
              <a:rPr lang="it-IT" dirty="0" smtClean="0">
                <a:solidFill>
                  <a:schemeClr val="tx2">
                    <a:lumMod val="60000"/>
                    <a:lumOff val="40000"/>
                  </a:schemeClr>
                </a:solidFill>
              </a:rPr>
              <a:t>:</a:t>
            </a:r>
            <a:endParaRPr lang="it-IT" dirty="0">
              <a:solidFill>
                <a:schemeClr val="tx2">
                  <a:lumMod val="60000"/>
                  <a:lumOff val="40000"/>
                </a:schemeClr>
              </a:solidFill>
            </a:endParaRPr>
          </a:p>
        </p:txBody>
      </p:sp>
      <p:pic>
        <p:nvPicPr>
          <p:cNvPr id="3" name="Immagine 2"/>
          <p:cNvPicPr>
            <a:picLocks noChangeAspect="1"/>
          </p:cNvPicPr>
          <p:nvPr/>
        </p:nvPicPr>
        <p:blipFill>
          <a:blip r:embed="rId5"/>
          <a:stretch>
            <a:fillRect/>
          </a:stretch>
        </p:blipFill>
        <p:spPr>
          <a:xfrm>
            <a:off x="215258" y="1929144"/>
            <a:ext cx="8840434" cy="790685"/>
          </a:xfrm>
          <a:prstGeom prst="rect">
            <a:avLst/>
          </a:prstGeom>
        </p:spPr>
      </p:pic>
      <p:pic>
        <p:nvPicPr>
          <p:cNvPr id="5" name="Immagine 4"/>
          <p:cNvPicPr>
            <a:picLocks noChangeAspect="1"/>
          </p:cNvPicPr>
          <p:nvPr/>
        </p:nvPicPr>
        <p:blipFill>
          <a:blip r:embed="rId6"/>
          <a:stretch>
            <a:fillRect/>
          </a:stretch>
        </p:blipFill>
        <p:spPr>
          <a:xfrm>
            <a:off x="165592" y="2611041"/>
            <a:ext cx="8753088" cy="2229161"/>
          </a:xfrm>
          <a:prstGeom prst="rect">
            <a:avLst/>
          </a:prstGeom>
        </p:spPr>
      </p:pic>
      <p:pic>
        <p:nvPicPr>
          <p:cNvPr id="6" name="Immagine 5"/>
          <p:cNvPicPr>
            <a:picLocks noChangeAspect="1"/>
          </p:cNvPicPr>
          <p:nvPr/>
        </p:nvPicPr>
        <p:blipFill>
          <a:blip r:embed="rId7"/>
          <a:stretch>
            <a:fillRect/>
          </a:stretch>
        </p:blipFill>
        <p:spPr>
          <a:xfrm>
            <a:off x="349375" y="4817375"/>
            <a:ext cx="8518339" cy="600159"/>
          </a:xfrm>
          <a:prstGeom prst="rect">
            <a:avLst/>
          </a:prstGeom>
        </p:spPr>
      </p:pic>
      <p:pic>
        <p:nvPicPr>
          <p:cNvPr id="7" name="Immagine 6"/>
          <p:cNvPicPr>
            <a:picLocks noChangeAspect="1"/>
          </p:cNvPicPr>
          <p:nvPr/>
        </p:nvPicPr>
        <p:blipFill>
          <a:blip r:embed="rId8"/>
          <a:stretch>
            <a:fillRect/>
          </a:stretch>
        </p:blipFill>
        <p:spPr>
          <a:xfrm>
            <a:off x="290019" y="5316525"/>
            <a:ext cx="8728250" cy="822362"/>
          </a:xfrm>
          <a:prstGeom prst="rect">
            <a:avLst/>
          </a:prstGeom>
        </p:spPr>
      </p:pic>
    </p:spTree>
    <p:extLst>
      <p:ext uri="{BB962C8B-B14F-4D97-AF65-F5344CB8AC3E}">
        <p14:creationId xmlns:p14="http://schemas.microsoft.com/office/powerpoint/2010/main" val="1920144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539552" y="1556792"/>
            <a:ext cx="8064896" cy="3416320"/>
          </a:xfrm>
          <a:prstGeom prst="rect">
            <a:avLst/>
          </a:prstGeom>
        </p:spPr>
        <p:txBody>
          <a:bodyPr wrap="square">
            <a:spAutoFit/>
          </a:bodyPr>
          <a:lstStyle/>
          <a:p>
            <a:r>
              <a:rPr lang="it-IT" dirty="0" smtClean="0"/>
              <a:t>Premesse:</a:t>
            </a:r>
          </a:p>
          <a:p>
            <a:pPr marL="285750" indent="-285750">
              <a:buFont typeface="Arial" panose="020B0604020202020204" pitchFamily="34" charset="0"/>
              <a:buChar char="•"/>
            </a:pPr>
            <a:r>
              <a:rPr lang="it-IT" dirty="0"/>
              <a:t>La (DQA 2000/60/CE) </a:t>
            </a:r>
            <a:r>
              <a:rPr lang="it-IT" dirty="0" smtClean="0"/>
              <a:t>Direttiva Quadro Acque e gli obblighi per gli agricoltori: </a:t>
            </a:r>
            <a:r>
              <a:rPr lang="it-IT" u="sng" dirty="0" smtClean="0"/>
              <a:t>autorizzazione alla derivazione di acqua pubblica</a:t>
            </a:r>
            <a:r>
              <a:rPr lang="it-IT" dirty="0" smtClean="0"/>
              <a:t>, </a:t>
            </a:r>
            <a:r>
              <a:rPr lang="it-IT" u="sng" dirty="0" smtClean="0"/>
              <a:t>misurazione prelievi e comunicazione alla Regione</a:t>
            </a:r>
            <a:r>
              <a:rPr lang="it-IT" dirty="0" smtClean="0"/>
              <a:t>, razionalizzazione dell’uso, risparmio, costo dell’acqua;</a:t>
            </a:r>
          </a:p>
          <a:p>
            <a:pPr marL="285750" indent="-285750">
              <a:buFont typeface="Arial" panose="020B0604020202020204" pitchFamily="34" charset="0"/>
              <a:buChar char="•"/>
            </a:pPr>
            <a:r>
              <a:rPr lang="it-IT" dirty="0" smtClean="0"/>
              <a:t>L’art. 46 del Reg. UE 1305/2013 e le condizioni specifiche sull’uso dell’acqua irrigua per i finanziamenti del FEASR;</a:t>
            </a:r>
          </a:p>
          <a:p>
            <a:pPr marL="285750" indent="-285750">
              <a:buFont typeface="Arial" panose="020B0604020202020204" pitchFamily="34" charset="0"/>
              <a:buChar char="•"/>
            </a:pPr>
            <a:r>
              <a:rPr lang="it-IT" dirty="0" smtClean="0"/>
              <a:t>La programmazione degli interventi finanziari coerentemente al </a:t>
            </a:r>
            <a:r>
              <a:rPr lang="it-IT" u="sng" dirty="0" smtClean="0"/>
              <a:t>Piano di gestione del Distretto idrografico dell’Appennino centrale</a:t>
            </a:r>
            <a:r>
              <a:rPr lang="it-IT" dirty="0" smtClean="0"/>
              <a:t>;</a:t>
            </a:r>
          </a:p>
          <a:p>
            <a:pPr marL="285750" indent="-285750">
              <a:buFont typeface="Arial" panose="020B0604020202020204" pitchFamily="34" charset="0"/>
              <a:buChar char="•"/>
            </a:pPr>
            <a:r>
              <a:rPr lang="it-IT" dirty="0" smtClean="0"/>
              <a:t>Programmazione degli interventi correlati con la Strategia regionale di sviluppo sostenibile – </a:t>
            </a:r>
            <a:r>
              <a:rPr lang="it-IT" dirty="0" err="1" smtClean="0"/>
              <a:t>SRSvS</a:t>
            </a:r>
            <a:r>
              <a:rPr lang="it-IT" dirty="0"/>
              <a:t> </a:t>
            </a:r>
            <a:r>
              <a:rPr lang="it-IT" dirty="0" smtClean="0"/>
              <a:t>(approvata </a:t>
            </a:r>
            <a:r>
              <a:rPr lang="it-IT" dirty="0"/>
              <a:t>con DAAL n. 25 del 13/12/2021</a:t>
            </a:r>
            <a:r>
              <a:rPr lang="it-IT" dirty="0" smtClean="0"/>
              <a:t>) e coerentemente </a:t>
            </a:r>
            <a:r>
              <a:rPr lang="it-IT" dirty="0"/>
              <a:t>al </a:t>
            </a:r>
            <a:r>
              <a:rPr lang="it-IT" dirty="0" smtClean="0"/>
              <a:t>redigendo «Piano </a:t>
            </a:r>
            <a:r>
              <a:rPr lang="it-IT" dirty="0"/>
              <a:t>regionale per l’adattamento ai cambiamenti </a:t>
            </a:r>
            <a:r>
              <a:rPr lang="it-IT" dirty="0" smtClean="0"/>
              <a:t>climatici» .</a:t>
            </a:r>
            <a:endParaRPr lang="it-IT" dirty="0"/>
          </a:p>
        </p:txBody>
      </p:sp>
    </p:spTree>
    <p:extLst>
      <p:ext uri="{BB962C8B-B14F-4D97-AF65-F5344CB8AC3E}">
        <p14:creationId xmlns:p14="http://schemas.microsoft.com/office/powerpoint/2010/main" val="44366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ea typeface="+mj-ea"/>
                <a:cs typeface="+mj-cs"/>
              </a:rPr>
              <a:t>Gestione risorse idriche in agricoltura </a:t>
            </a:r>
            <a:endParaRPr lang="it-IT" sz="2800" b="1" dirty="0">
              <a:effectLst>
                <a:outerShdw blurRad="38100" dist="38100" dir="2700000" algn="tl">
                  <a:srgbClr val="000000">
                    <a:alpha val="43137"/>
                  </a:srgbClr>
                </a:outerShdw>
              </a:effectLst>
              <a:latin typeface="+mj-lt"/>
              <a:ea typeface="+mj-ea"/>
              <a:cs typeface="+mj-cs"/>
            </a:endParaRPr>
          </a:p>
        </p:txBody>
      </p:sp>
      <p:sp>
        <p:nvSpPr>
          <p:cNvPr id="15" name="CasellaDiTesto 14"/>
          <p:cNvSpPr txBox="1"/>
          <p:nvPr/>
        </p:nvSpPr>
        <p:spPr>
          <a:xfrm>
            <a:off x="740077" y="1742259"/>
            <a:ext cx="7584905" cy="646331"/>
          </a:xfrm>
          <a:prstGeom prst="rect">
            <a:avLst/>
          </a:prstGeom>
          <a:noFill/>
        </p:spPr>
        <p:txBody>
          <a:bodyPr wrap="square" rtlCol="0">
            <a:spAutoFit/>
          </a:bodyPr>
          <a:lstStyle/>
          <a:p>
            <a:pPr algn="ctr"/>
            <a:r>
              <a:rPr lang="it-IT" b="1" dirty="0" smtClean="0">
                <a:solidFill>
                  <a:schemeClr val="tx2">
                    <a:lumMod val="60000"/>
                    <a:lumOff val="40000"/>
                  </a:schemeClr>
                </a:solidFill>
              </a:rPr>
              <a:t>PSR Marche 2014-2022 </a:t>
            </a:r>
            <a:r>
              <a:rPr lang="it-IT" b="1" u="sng" dirty="0" smtClean="0">
                <a:solidFill>
                  <a:schemeClr val="tx2">
                    <a:lumMod val="60000"/>
                    <a:lumOff val="40000"/>
                  </a:schemeClr>
                </a:solidFill>
              </a:rPr>
              <a:t>Sottomisura 4.3.C</a:t>
            </a:r>
          </a:p>
          <a:p>
            <a:pPr algn="ctr"/>
            <a:r>
              <a:rPr lang="it-IT" b="1" dirty="0" smtClean="0">
                <a:solidFill>
                  <a:schemeClr val="tx2">
                    <a:lumMod val="60000"/>
                    <a:lumOff val="40000"/>
                  </a:schemeClr>
                </a:solidFill>
              </a:rPr>
              <a:t> investimenti </a:t>
            </a:r>
            <a:r>
              <a:rPr lang="it-IT" b="1" dirty="0">
                <a:solidFill>
                  <a:schemeClr val="tx2">
                    <a:lumMod val="60000"/>
                    <a:lumOff val="40000"/>
                  </a:schemeClr>
                </a:solidFill>
              </a:rPr>
              <a:t>per l’approvvigionamento idrico nei territori destinati al pascolo </a:t>
            </a:r>
          </a:p>
        </p:txBody>
      </p:sp>
      <p:sp>
        <p:nvSpPr>
          <p:cNvPr id="16" name="CasellaDiTesto 15"/>
          <p:cNvSpPr txBox="1"/>
          <p:nvPr/>
        </p:nvSpPr>
        <p:spPr>
          <a:xfrm>
            <a:off x="494558" y="2276872"/>
            <a:ext cx="7351207" cy="3970318"/>
          </a:xfrm>
          <a:prstGeom prst="rect">
            <a:avLst/>
          </a:prstGeom>
          <a:noFill/>
        </p:spPr>
        <p:txBody>
          <a:bodyPr wrap="square" rtlCol="0">
            <a:spAutoFit/>
          </a:bodyPr>
          <a:lstStyle/>
          <a:p>
            <a:r>
              <a:rPr lang="it-IT" b="1" u="sng" dirty="0" smtClean="0">
                <a:solidFill>
                  <a:schemeClr val="tx2">
                    <a:lumMod val="60000"/>
                    <a:lumOff val="40000"/>
                  </a:schemeClr>
                </a:solidFill>
              </a:rPr>
              <a:t>investimenti </a:t>
            </a:r>
            <a:r>
              <a:rPr lang="it-IT" b="1" u="sng" dirty="0">
                <a:solidFill>
                  <a:schemeClr val="tx2">
                    <a:lumMod val="60000"/>
                    <a:lumOff val="40000"/>
                  </a:schemeClr>
                </a:solidFill>
              </a:rPr>
              <a:t>per</a:t>
            </a:r>
            <a:r>
              <a:rPr lang="it-IT" dirty="0">
                <a:solidFill>
                  <a:schemeClr val="tx2">
                    <a:lumMod val="60000"/>
                    <a:lumOff val="40000"/>
                  </a:schemeClr>
                </a:solidFill>
              </a:rPr>
              <a:t>:</a:t>
            </a:r>
          </a:p>
          <a:p>
            <a:pPr marL="285750" indent="-285750">
              <a:buFont typeface="Arial" panose="020B0604020202020204" pitchFamily="34" charset="0"/>
              <a:buChar char="•"/>
            </a:pPr>
            <a:r>
              <a:rPr lang="it-IT" sz="1600" dirty="0"/>
              <a:t>realizzazione, ripristino o miglioramento di </a:t>
            </a:r>
            <a:r>
              <a:rPr lang="it-IT" sz="1600" u="sng" dirty="0"/>
              <a:t>impianti e strutture </a:t>
            </a:r>
            <a:r>
              <a:rPr lang="it-IT" sz="1600" dirty="0" smtClean="0"/>
              <a:t>per </a:t>
            </a:r>
            <a:r>
              <a:rPr lang="it-IT" sz="1600" dirty="0"/>
              <a:t>captazione, </a:t>
            </a:r>
            <a:r>
              <a:rPr lang="it-IT" sz="1600" dirty="0" smtClean="0"/>
              <a:t>raccolta</a:t>
            </a:r>
            <a:r>
              <a:rPr lang="it-IT" sz="1600" dirty="0"/>
              <a:t>, </a:t>
            </a:r>
            <a:r>
              <a:rPr lang="it-IT" sz="1600" dirty="0" smtClean="0"/>
              <a:t>conservazione</a:t>
            </a:r>
            <a:r>
              <a:rPr lang="it-IT" sz="1600" dirty="0"/>
              <a:t>, </a:t>
            </a:r>
            <a:r>
              <a:rPr lang="it-IT" sz="1600" dirty="0" smtClean="0"/>
              <a:t>distribuzione </a:t>
            </a:r>
            <a:r>
              <a:rPr lang="it-IT" sz="1600" dirty="0"/>
              <a:t>e </a:t>
            </a:r>
            <a:r>
              <a:rPr lang="it-IT" sz="1600" dirty="0" smtClean="0"/>
              <a:t>utilizzo </a:t>
            </a:r>
            <a:r>
              <a:rPr lang="it-IT" sz="1600" dirty="0"/>
              <a:t>delle acque </a:t>
            </a:r>
            <a:r>
              <a:rPr lang="it-IT" sz="1600" dirty="0" smtClean="0"/>
              <a:t>di abbeveraggio;</a:t>
            </a:r>
            <a:endParaRPr lang="it-IT" sz="1600" dirty="0"/>
          </a:p>
          <a:p>
            <a:pPr marL="285750" indent="-285750">
              <a:buFont typeface="Arial" panose="020B0604020202020204" pitchFamily="34" charset="0"/>
              <a:buChar char="•"/>
            </a:pPr>
            <a:r>
              <a:rPr lang="it-IT" sz="1600" dirty="0" smtClean="0"/>
              <a:t>ripristino </a:t>
            </a:r>
            <a:r>
              <a:rPr lang="it-IT" sz="1600" dirty="0"/>
              <a:t>o realizzazione di nuovi punti d’acqua in area montana (</a:t>
            </a:r>
            <a:r>
              <a:rPr lang="it-IT" sz="1600" u="sng" dirty="0"/>
              <a:t>abbeveratoi, fontanili</a:t>
            </a:r>
            <a:r>
              <a:rPr lang="it-IT" sz="1600" dirty="0"/>
              <a:t>), </a:t>
            </a:r>
            <a:r>
              <a:rPr lang="it-IT" sz="1600" dirty="0" smtClean="0"/>
              <a:t>per il </a:t>
            </a:r>
            <a:r>
              <a:rPr lang="it-IT" sz="1600" dirty="0"/>
              <a:t>rifornimento </a:t>
            </a:r>
            <a:r>
              <a:rPr lang="it-IT" sz="1600" dirty="0" smtClean="0"/>
              <a:t>idrico;</a:t>
            </a:r>
            <a:endParaRPr lang="it-IT" sz="1600" dirty="0"/>
          </a:p>
          <a:p>
            <a:pPr marL="285750" indent="-285750">
              <a:buFont typeface="Arial" panose="020B0604020202020204" pitchFamily="34" charset="0"/>
              <a:buChar char="•"/>
            </a:pPr>
            <a:r>
              <a:rPr lang="it-IT" sz="1600" dirty="0" smtClean="0"/>
              <a:t>Ripristino </a:t>
            </a:r>
            <a:r>
              <a:rPr lang="it-IT" sz="1600" dirty="0"/>
              <a:t>o realizzazione di </a:t>
            </a:r>
            <a:r>
              <a:rPr lang="it-IT" sz="1600" u="sng" dirty="0" err="1"/>
              <a:t>microinvasi</a:t>
            </a:r>
            <a:r>
              <a:rPr lang="it-IT" sz="1600" dirty="0"/>
              <a:t> (laghetti e cisterne di accumulo di acque piovane e/o di sorgente), di capacità inferiore a mc </a:t>
            </a:r>
            <a:r>
              <a:rPr lang="it-IT" sz="1600" dirty="0" smtClean="0"/>
              <a:t>10.000. </a:t>
            </a:r>
            <a:endParaRPr lang="it-IT" sz="1600" dirty="0"/>
          </a:p>
          <a:p>
            <a:r>
              <a:rPr lang="it-IT" b="1" u="sng" dirty="0" smtClean="0">
                <a:solidFill>
                  <a:schemeClr val="tx2">
                    <a:lumMod val="60000"/>
                    <a:lumOff val="40000"/>
                  </a:schemeClr>
                </a:solidFill>
              </a:rPr>
              <a:t>beneficiari</a:t>
            </a:r>
            <a:r>
              <a:rPr lang="it-IT" u="sng" dirty="0" smtClean="0">
                <a:solidFill>
                  <a:schemeClr val="tx2">
                    <a:lumMod val="60000"/>
                    <a:lumOff val="40000"/>
                  </a:schemeClr>
                </a:solidFill>
              </a:rPr>
              <a:t>:</a:t>
            </a:r>
            <a:endParaRPr lang="it-IT" u="sng" dirty="0">
              <a:solidFill>
                <a:schemeClr val="tx2">
                  <a:lumMod val="60000"/>
                  <a:lumOff val="40000"/>
                </a:schemeClr>
              </a:solidFill>
            </a:endParaRPr>
          </a:p>
          <a:p>
            <a:pPr marL="285750" indent="-285750">
              <a:buFont typeface="Arial" panose="020B0604020202020204" pitchFamily="34" charset="0"/>
              <a:buChar char="•"/>
            </a:pPr>
            <a:r>
              <a:rPr lang="it-IT" sz="1600" dirty="0" smtClean="0"/>
              <a:t>Comuni </a:t>
            </a:r>
            <a:r>
              <a:rPr lang="it-IT" sz="1600" dirty="0"/>
              <a:t>e Unioni di Comuni, anche in forma associata; </a:t>
            </a:r>
          </a:p>
          <a:p>
            <a:pPr marL="285750" indent="-285750">
              <a:buFont typeface="Arial" panose="020B0604020202020204" pitchFamily="34" charset="0"/>
              <a:buChar char="•"/>
            </a:pPr>
            <a:r>
              <a:rPr lang="it-IT" sz="1600" dirty="0" smtClean="0"/>
              <a:t>Enti </a:t>
            </a:r>
            <a:r>
              <a:rPr lang="it-IT" sz="1600" dirty="0"/>
              <a:t>esponenziali delle collettività titolari dei diritti di uso civico e della proprietà </a:t>
            </a:r>
            <a:r>
              <a:rPr lang="it-IT" sz="1600" dirty="0" smtClean="0"/>
              <a:t>collettiva;</a:t>
            </a:r>
            <a:endParaRPr lang="it-IT" sz="1600" dirty="0"/>
          </a:p>
          <a:p>
            <a:r>
              <a:rPr lang="it-IT" b="1" u="sng" dirty="0" smtClean="0">
                <a:solidFill>
                  <a:schemeClr val="tx2">
                    <a:lumMod val="60000"/>
                    <a:lumOff val="40000"/>
                  </a:schemeClr>
                </a:solidFill>
              </a:rPr>
              <a:t>Tasso di aiuto</a:t>
            </a:r>
            <a:r>
              <a:rPr lang="it-IT" u="sng" dirty="0" smtClean="0">
                <a:solidFill>
                  <a:schemeClr val="tx2">
                    <a:lumMod val="60000"/>
                    <a:lumOff val="40000"/>
                  </a:schemeClr>
                </a:solidFill>
              </a:rPr>
              <a:t>: </a:t>
            </a:r>
            <a:r>
              <a:rPr lang="it-IT" sz="1600" dirty="0" smtClean="0"/>
              <a:t>100</a:t>
            </a:r>
            <a:r>
              <a:rPr lang="it-IT" sz="1600" dirty="0"/>
              <a:t>% </a:t>
            </a:r>
            <a:r>
              <a:rPr lang="it-IT" sz="1600" dirty="0" smtClean="0"/>
              <a:t>della spesa ammissibile;</a:t>
            </a:r>
          </a:p>
          <a:p>
            <a:r>
              <a:rPr lang="it-IT" b="1" u="sng" dirty="0" smtClean="0">
                <a:solidFill>
                  <a:schemeClr val="tx2">
                    <a:lumMod val="60000"/>
                    <a:lumOff val="40000"/>
                  </a:schemeClr>
                </a:solidFill>
              </a:rPr>
              <a:t>risorse</a:t>
            </a:r>
            <a:r>
              <a:rPr lang="it-IT" u="sng" dirty="0" smtClean="0">
                <a:solidFill>
                  <a:schemeClr val="tx2">
                    <a:lumMod val="60000"/>
                    <a:lumOff val="40000"/>
                  </a:schemeClr>
                </a:solidFill>
              </a:rPr>
              <a:t>:</a:t>
            </a:r>
            <a:r>
              <a:rPr lang="it-IT" dirty="0" smtClean="0">
                <a:solidFill>
                  <a:schemeClr val="tx2">
                    <a:lumMod val="60000"/>
                    <a:lumOff val="40000"/>
                  </a:schemeClr>
                </a:solidFill>
              </a:rPr>
              <a:t> </a:t>
            </a:r>
            <a:r>
              <a:rPr lang="it-IT" dirty="0" smtClean="0"/>
              <a:t>900.000,00 euro;</a:t>
            </a:r>
            <a:endParaRPr lang="it-IT" dirty="0"/>
          </a:p>
          <a:p>
            <a:r>
              <a:rPr lang="it-IT" b="1" u="sng" dirty="0" smtClean="0">
                <a:solidFill>
                  <a:schemeClr val="tx2">
                    <a:lumMod val="60000"/>
                    <a:lumOff val="40000"/>
                  </a:schemeClr>
                </a:solidFill>
              </a:rPr>
              <a:t>Scadenza domande</a:t>
            </a:r>
            <a:r>
              <a:rPr lang="it-IT" u="sng" dirty="0" smtClean="0">
                <a:solidFill>
                  <a:schemeClr val="tx2">
                    <a:lumMod val="60000"/>
                    <a:lumOff val="40000"/>
                  </a:schemeClr>
                </a:solidFill>
              </a:rPr>
              <a:t>:</a:t>
            </a:r>
            <a:r>
              <a:rPr lang="it-IT" dirty="0" smtClean="0">
                <a:solidFill>
                  <a:schemeClr val="tx2">
                    <a:lumMod val="60000"/>
                    <a:lumOff val="40000"/>
                  </a:schemeClr>
                </a:solidFill>
              </a:rPr>
              <a:t> </a:t>
            </a:r>
            <a:r>
              <a:rPr lang="it-IT" dirty="0" smtClean="0"/>
              <a:t>12/07/2022;</a:t>
            </a:r>
            <a:endParaRPr lang="it-IT" dirty="0"/>
          </a:p>
          <a:p>
            <a:endParaRPr lang="it-IT" b="1" dirty="0">
              <a:solidFill>
                <a:schemeClr val="tx2">
                  <a:lumMod val="60000"/>
                  <a:lumOff val="40000"/>
                </a:schemeClr>
              </a:solidFill>
            </a:endParaRPr>
          </a:p>
        </p:txBody>
      </p:sp>
    </p:spTree>
    <p:extLst>
      <p:ext uri="{BB962C8B-B14F-4D97-AF65-F5344CB8AC3E}">
        <p14:creationId xmlns:p14="http://schemas.microsoft.com/office/powerpoint/2010/main" val="3038836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ea typeface="+mj-ea"/>
                <a:cs typeface="+mj-cs"/>
              </a:rPr>
              <a:t>Gestione risorse idriche in agricoltura </a:t>
            </a:r>
            <a:endParaRPr lang="it-IT" sz="2800" b="1" dirty="0">
              <a:effectLst>
                <a:outerShdw blurRad="38100" dist="38100" dir="2700000" algn="tl">
                  <a:srgbClr val="000000">
                    <a:alpha val="43137"/>
                  </a:srgbClr>
                </a:outerShdw>
              </a:effectLst>
              <a:latin typeface="+mj-lt"/>
              <a:ea typeface="+mj-ea"/>
              <a:cs typeface="+mj-cs"/>
            </a:endParaRPr>
          </a:p>
        </p:txBody>
      </p:sp>
      <p:sp>
        <p:nvSpPr>
          <p:cNvPr id="15" name="CasellaDiTesto 14"/>
          <p:cNvSpPr txBox="1"/>
          <p:nvPr/>
        </p:nvSpPr>
        <p:spPr>
          <a:xfrm>
            <a:off x="779546" y="1634735"/>
            <a:ext cx="7584905" cy="369332"/>
          </a:xfrm>
          <a:prstGeom prst="rect">
            <a:avLst/>
          </a:prstGeom>
          <a:noFill/>
        </p:spPr>
        <p:txBody>
          <a:bodyPr wrap="square" rtlCol="0">
            <a:spAutoFit/>
          </a:bodyPr>
          <a:lstStyle/>
          <a:p>
            <a:pPr algn="ctr"/>
            <a:r>
              <a:rPr lang="it-IT" b="1" dirty="0" smtClean="0">
                <a:solidFill>
                  <a:schemeClr val="tx2">
                    <a:lumMod val="60000"/>
                    <a:lumOff val="40000"/>
                  </a:schemeClr>
                </a:solidFill>
              </a:rPr>
              <a:t>PSR Marche </a:t>
            </a:r>
            <a:r>
              <a:rPr lang="it-IT" b="1" dirty="0" smtClean="0">
                <a:solidFill>
                  <a:schemeClr val="tx2">
                    <a:lumMod val="60000"/>
                    <a:lumOff val="40000"/>
                  </a:schemeClr>
                </a:solidFill>
              </a:rPr>
              <a:t>investimenti </a:t>
            </a:r>
            <a:r>
              <a:rPr lang="it-IT" b="1" dirty="0">
                <a:solidFill>
                  <a:schemeClr val="tx2">
                    <a:lumMod val="60000"/>
                    <a:lumOff val="40000"/>
                  </a:schemeClr>
                </a:solidFill>
              </a:rPr>
              <a:t>per l’approvvigionamento idrico nei </a:t>
            </a:r>
            <a:r>
              <a:rPr lang="it-IT" b="1" dirty="0" smtClean="0">
                <a:solidFill>
                  <a:schemeClr val="tx2">
                    <a:lumMod val="60000"/>
                    <a:lumOff val="40000"/>
                  </a:schemeClr>
                </a:solidFill>
              </a:rPr>
              <a:t>pascoli </a:t>
            </a:r>
            <a:endParaRPr lang="it-IT" b="1" dirty="0">
              <a:solidFill>
                <a:schemeClr val="tx2">
                  <a:lumMod val="60000"/>
                  <a:lumOff val="40000"/>
                </a:schemeClr>
              </a:solidFill>
            </a:endParaRPr>
          </a:p>
        </p:txBody>
      </p:sp>
      <p:pic>
        <p:nvPicPr>
          <p:cNvPr id="3" name="Immagine 2"/>
          <p:cNvPicPr>
            <a:picLocks noChangeAspect="1"/>
          </p:cNvPicPr>
          <p:nvPr/>
        </p:nvPicPr>
        <p:blipFill>
          <a:blip r:embed="rId5"/>
          <a:stretch>
            <a:fillRect/>
          </a:stretch>
        </p:blipFill>
        <p:spPr>
          <a:xfrm>
            <a:off x="1835696" y="1986301"/>
            <a:ext cx="5741675" cy="3784176"/>
          </a:xfrm>
          <a:prstGeom prst="rect">
            <a:avLst/>
          </a:prstGeom>
        </p:spPr>
      </p:pic>
    </p:spTree>
    <p:extLst>
      <p:ext uri="{BB962C8B-B14F-4D97-AF65-F5344CB8AC3E}">
        <p14:creationId xmlns:p14="http://schemas.microsoft.com/office/powerpoint/2010/main" val="121327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ea typeface="+mj-ea"/>
                <a:cs typeface="+mj-cs"/>
              </a:rPr>
              <a:t>Gestione risorse idriche in agricoltura </a:t>
            </a:r>
            <a:endParaRPr lang="it-IT" sz="2800" b="1" dirty="0">
              <a:effectLst>
                <a:outerShdw blurRad="38100" dist="38100" dir="2700000" algn="tl">
                  <a:srgbClr val="000000">
                    <a:alpha val="43137"/>
                  </a:srgbClr>
                </a:outerShdw>
              </a:effectLst>
              <a:latin typeface="+mj-lt"/>
              <a:ea typeface="+mj-ea"/>
              <a:cs typeface="+mj-cs"/>
            </a:endParaRPr>
          </a:p>
        </p:txBody>
      </p:sp>
      <p:sp>
        <p:nvSpPr>
          <p:cNvPr id="15" name="CasellaDiTesto 14"/>
          <p:cNvSpPr txBox="1"/>
          <p:nvPr/>
        </p:nvSpPr>
        <p:spPr>
          <a:xfrm>
            <a:off x="779546" y="1634735"/>
            <a:ext cx="7584905" cy="369332"/>
          </a:xfrm>
          <a:prstGeom prst="rect">
            <a:avLst/>
          </a:prstGeom>
          <a:noFill/>
        </p:spPr>
        <p:txBody>
          <a:bodyPr wrap="square" rtlCol="0">
            <a:spAutoFit/>
          </a:bodyPr>
          <a:lstStyle/>
          <a:p>
            <a:pPr algn="ctr"/>
            <a:r>
              <a:rPr lang="it-IT" b="1" dirty="0" smtClean="0">
                <a:solidFill>
                  <a:schemeClr val="tx2">
                    <a:lumMod val="60000"/>
                    <a:lumOff val="40000"/>
                  </a:schemeClr>
                </a:solidFill>
              </a:rPr>
              <a:t>PSR Marche </a:t>
            </a:r>
            <a:r>
              <a:rPr lang="it-IT" b="1" dirty="0" smtClean="0">
                <a:solidFill>
                  <a:schemeClr val="tx2">
                    <a:lumMod val="60000"/>
                    <a:lumOff val="40000"/>
                  </a:schemeClr>
                </a:solidFill>
              </a:rPr>
              <a:t>investimenti </a:t>
            </a:r>
            <a:r>
              <a:rPr lang="it-IT" b="1" dirty="0">
                <a:solidFill>
                  <a:schemeClr val="tx2">
                    <a:lumMod val="60000"/>
                    <a:lumOff val="40000"/>
                  </a:schemeClr>
                </a:solidFill>
              </a:rPr>
              <a:t>per l’approvvigionamento idrico nei </a:t>
            </a:r>
            <a:r>
              <a:rPr lang="it-IT" b="1" dirty="0" smtClean="0">
                <a:solidFill>
                  <a:schemeClr val="tx2">
                    <a:lumMod val="60000"/>
                    <a:lumOff val="40000"/>
                  </a:schemeClr>
                </a:solidFill>
              </a:rPr>
              <a:t>pascoli </a:t>
            </a:r>
            <a:endParaRPr lang="it-IT" b="1" dirty="0">
              <a:solidFill>
                <a:schemeClr val="tx2">
                  <a:lumMod val="60000"/>
                  <a:lumOff val="40000"/>
                </a:schemeClr>
              </a:solidFill>
            </a:endParaRPr>
          </a:p>
        </p:txBody>
      </p:sp>
      <p:pic>
        <p:nvPicPr>
          <p:cNvPr id="4" name="Immagine 3"/>
          <p:cNvPicPr>
            <a:picLocks noChangeAspect="1"/>
          </p:cNvPicPr>
          <p:nvPr/>
        </p:nvPicPr>
        <p:blipFill>
          <a:blip r:embed="rId5"/>
          <a:stretch>
            <a:fillRect/>
          </a:stretch>
        </p:blipFill>
        <p:spPr>
          <a:xfrm>
            <a:off x="611560" y="2211411"/>
            <a:ext cx="2655885" cy="3239959"/>
          </a:xfrm>
          <a:prstGeom prst="rect">
            <a:avLst/>
          </a:prstGeom>
        </p:spPr>
      </p:pic>
      <p:pic>
        <p:nvPicPr>
          <p:cNvPr id="5" name="Immagine 4"/>
          <p:cNvPicPr>
            <a:picLocks noChangeAspect="1"/>
          </p:cNvPicPr>
          <p:nvPr/>
        </p:nvPicPr>
        <p:blipFill>
          <a:blip r:embed="rId6"/>
          <a:stretch>
            <a:fillRect/>
          </a:stretch>
        </p:blipFill>
        <p:spPr>
          <a:xfrm>
            <a:off x="3419872" y="2004067"/>
            <a:ext cx="2479059" cy="3789757"/>
          </a:xfrm>
          <a:prstGeom prst="rect">
            <a:avLst/>
          </a:prstGeom>
        </p:spPr>
      </p:pic>
      <p:pic>
        <p:nvPicPr>
          <p:cNvPr id="6" name="Immagine 5"/>
          <p:cNvPicPr>
            <a:picLocks noChangeAspect="1"/>
          </p:cNvPicPr>
          <p:nvPr/>
        </p:nvPicPr>
        <p:blipFill>
          <a:blip r:embed="rId7"/>
          <a:stretch>
            <a:fillRect/>
          </a:stretch>
        </p:blipFill>
        <p:spPr>
          <a:xfrm>
            <a:off x="5999439" y="2681570"/>
            <a:ext cx="2867250" cy="2140528"/>
          </a:xfrm>
          <a:prstGeom prst="rect">
            <a:avLst/>
          </a:prstGeom>
        </p:spPr>
      </p:pic>
    </p:spTree>
    <p:extLst>
      <p:ext uri="{BB962C8B-B14F-4D97-AF65-F5344CB8AC3E}">
        <p14:creationId xmlns:p14="http://schemas.microsoft.com/office/powerpoint/2010/main" val="2707686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3" name="Rettangolo 12"/>
          <p:cNvSpPr/>
          <p:nvPr/>
        </p:nvSpPr>
        <p:spPr>
          <a:xfrm>
            <a:off x="476110" y="1214446"/>
            <a:ext cx="7848872" cy="523220"/>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ea typeface="+mj-ea"/>
                <a:cs typeface="+mj-cs"/>
              </a:rPr>
              <a:t>Gestione risorse idriche in agricoltura </a:t>
            </a:r>
            <a:endParaRPr lang="it-IT" sz="2800" b="1" dirty="0">
              <a:effectLst>
                <a:outerShdw blurRad="38100" dist="38100" dir="2700000" algn="tl">
                  <a:srgbClr val="000000">
                    <a:alpha val="43137"/>
                  </a:srgbClr>
                </a:outerShdw>
              </a:effectLst>
              <a:latin typeface="+mj-lt"/>
              <a:ea typeface="+mj-ea"/>
              <a:cs typeface="+mj-cs"/>
            </a:endParaRPr>
          </a:p>
        </p:txBody>
      </p:sp>
      <p:sp>
        <p:nvSpPr>
          <p:cNvPr id="15" name="CasellaDiTesto 14"/>
          <p:cNvSpPr txBox="1"/>
          <p:nvPr/>
        </p:nvSpPr>
        <p:spPr>
          <a:xfrm>
            <a:off x="740077" y="1742259"/>
            <a:ext cx="7584905" cy="646331"/>
          </a:xfrm>
          <a:prstGeom prst="rect">
            <a:avLst/>
          </a:prstGeom>
          <a:noFill/>
        </p:spPr>
        <p:txBody>
          <a:bodyPr wrap="square" rtlCol="0">
            <a:spAutoFit/>
          </a:bodyPr>
          <a:lstStyle/>
          <a:p>
            <a:pPr algn="ctr"/>
            <a:r>
              <a:rPr lang="it-IT" b="1" dirty="0" smtClean="0">
                <a:solidFill>
                  <a:schemeClr val="tx2">
                    <a:lumMod val="60000"/>
                    <a:lumOff val="40000"/>
                  </a:schemeClr>
                </a:solidFill>
              </a:rPr>
              <a:t>PSR Marche 2014-2022 </a:t>
            </a:r>
            <a:r>
              <a:rPr lang="it-IT" b="1" u="sng" dirty="0" smtClean="0">
                <a:solidFill>
                  <a:schemeClr val="tx2">
                    <a:lumMod val="60000"/>
                    <a:lumOff val="40000"/>
                  </a:schemeClr>
                </a:solidFill>
              </a:rPr>
              <a:t>Sottomisura 4.3.C</a:t>
            </a:r>
          </a:p>
          <a:p>
            <a:pPr algn="ctr"/>
            <a:r>
              <a:rPr lang="it-IT" b="1" dirty="0" smtClean="0">
                <a:solidFill>
                  <a:schemeClr val="tx2">
                    <a:lumMod val="60000"/>
                    <a:lumOff val="40000"/>
                  </a:schemeClr>
                </a:solidFill>
              </a:rPr>
              <a:t> investimenti </a:t>
            </a:r>
            <a:r>
              <a:rPr lang="it-IT" b="1" dirty="0">
                <a:solidFill>
                  <a:schemeClr val="tx2">
                    <a:lumMod val="60000"/>
                    <a:lumOff val="40000"/>
                  </a:schemeClr>
                </a:solidFill>
              </a:rPr>
              <a:t>per l’approvvigionamento idrico nei territori destinati al pascolo </a:t>
            </a:r>
          </a:p>
        </p:txBody>
      </p:sp>
      <p:sp>
        <p:nvSpPr>
          <p:cNvPr id="3" name="Rettangolo 2"/>
          <p:cNvSpPr/>
          <p:nvPr/>
        </p:nvSpPr>
        <p:spPr>
          <a:xfrm>
            <a:off x="312830" y="2564904"/>
            <a:ext cx="8738948" cy="3139321"/>
          </a:xfrm>
          <a:prstGeom prst="rect">
            <a:avLst/>
          </a:prstGeom>
        </p:spPr>
        <p:txBody>
          <a:bodyPr wrap="square">
            <a:spAutoFit/>
          </a:bodyPr>
          <a:lstStyle/>
          <a:p>
            <a:r>
              <a:rPr lang="it-IT" dirty="0"/>
              <a:t>(normativa di riferimento)</a:t>
            </a:r>
          </a:p>
          <a:p>
            <a:pPr marL="285750" indent="-285750">
              <a:buFont typeface="Arial" panose="020B0604020202020204" pitchFamily="34" charset="0"/>
              <a:buChar char="•"/>
            </a:pPr>
            <a:r>
              <a:rPr lang="it-IT" dirty="0" smtClean="0"/>
              <a:t>DDD </a:t>
            </a:r>
            <a:r>
              <a:rPr lang="it-IT" dirty="0"/>
              <a:t>n. 216 del 18/03/2022 </a:t>
            </a:r>
            <a:r>
              <a:rPr lang="it-IT" dirty="0" smtClean="0"/>
              <a:t>«Reg</a:t>
            </a:r>
            <a:r>
              <a:rPr lang="it-IT" dirty="0"/>
              <a:t>. (UE) n. 1305/2013 - Programma di Sviluppo Rurale della Regione Marche 2014/2020 – Bando Sottomisura 4.3 Operazione C) – Sostegno agli investimenti per l’approvvigionamento idrico nei territori destinati al pascolo – Approvazione Bando </a:t>
            </a:r>
            <a:r>
              <a:rPr lang="it-IT" dirty="0" smtClean="0"/>
              <a:t>2021»;</a:t>
            </a:r>
          </a:p>
          <a:p>
            <a:pPr marL="285750" indent="-285750">
              <a:buFont typeface="Arial" panose="020B0604020202020204" pitchFamily="34" charset="0"/>
              <a:buChar char="•"/>
            </a:pPr>
            <a:r>
              <a:rPr lang="it-IT" dirty="0"/>
              <a:t>DDD n. </a:t>
            </a:r>
            <a:r>
              <a:rPr lang="it-IT" dirty="0" smtClean="0"/>
              <a:t>314 </a:t>
            </a:r>
            <a:r>
              <a:rPr lang="it-IT" dirty="0"/>
              <a:t>del 15/04/2022 «Reg. (UE) n. 1305/2013 - Programma di Sviluppo Rurale della Regione Marche 2014/2020 – Sottomisura 4.3 C) “Sostegno agli investimenti per l’approvvigionamento idrico nei territori destinati al pascolo”. Bando DDD n. 216 del 18/03/2022. Chiarimenti</a:t>
            </a:r>
            <a:r>
              <a:rPr lang="it-IT" dirty="0" smtClean="0"/>
              <a:t>»;</a:t>
            </a:r>
          </a:p>
          <a:p>
            <a:pPr marL="285750" indent="-285750">
              <a:buFont typeface="Arial" panose="020B0604020202020204" pitchFamily="34" charset="0"/>
              <a:buChar char="•"/>
            </a:pPr>
            <a:r>
              <a:rPr lang="it-IT" dirty="0" smtClean="0"/>
              <a:t>FAQ pubblicate </a:t>
            </a:r>
            <a:r>
              <a:rPr lang="it-IT" dirty="0"/>
              <a:t>su </a:t>
            </a:r>
            <a:r>
              <a:rPr lang="it-IT" dirty="0">
                <a:hlinkClick r:id="rId5"/>
              </a:rPr>
              <a:t>https://</a:t>
            </a:r>
            <a:r>
              <a:rPr lang="it-IT" dirty="0" smtClean="0">
                <a:hlinkClick r:id="rId5"/>
              </a:rPr>
              <a:t>www.regione.marche.it/Entra-in-Regione/Psr-Marche/Bandi/Bandi-Aperti/id_17890/5537</a:t>
            </a:r>
            <a:r>
              <a:rPr lang="it-IT" dirty="0" smtClean="0"/>
              <a:t> </a:t>
            </a:r>
            <a:endParaRPr lang="it-IT" dirty="0"/>
          </a:p>
        </p:txBody>
      </p:sp>
    </p:spTree>
    <p:extLst>
      <p:ext uri="{BB962C8B-B14F-4D97-AF65-F5344CB8AC3E}">
        <p14:creationId xmlns:p14="http://schemas.microsoft.com/office/powerpoint/2010/main" val="4079199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5"/>
          <p:cNvSpPr txBox="1"/>
          <p:nvPr/>
        </p:nvSpPr>
        <p:spPr>
          <a:xfrm>
            <a:off x="755576" y="2234964"/>
            <a:ext cx="7272808" cy="523220"/>
          </a:xfrm>
          <a:prstGeom prst="rect">
            <a:avLst/>
          </a:prstGeom>
          <a:noFill/>
        </p:spPr>
        <p:txBody>
          <a:bodyPr wrap="square" rtlCol="0">
            <a:spAutoFit/>
          </a:bodyPr>
          <a:lstStyle/>
          <a:p>
            <a:pPr algn="ctr">
              <a:spcAft>
                <a:spcPts val="600"/>
              </a:spcAft>
            </a:pPr>
            <a:r>
              <a:rPr lang="it-IT" sz="2800" b="1" dirty="0" smtClean="0"/>
              <a:t>Grazie per l’attenzione</a:t>
            </a:r>
          </a:p>
        </p:txBody>
      </p:sp>
      <p:pic>
        <p:nvPicPr>
          <p:cNvPr id="3" name="Immagine 2"/>
          <p:cNvPicPr>
            <a:picLocks noChangeAspect="1"/>
          </p:cNvPicPr>
          <p:nvPr/>
        </p:nvPicPr>
        <p:blipFill>
          <a:blip r:embed="rId5"/>
          <a:stretch>
            <a:fillRect/>
          </a:stretch>
        </p:blipFill>
        <p:spPr>
          <a:xfrm>
            <a:off x="493726" y="3573016"/>
            <a:ext cx="8683111" cy="1152128"/>
          </a:xfrm>
          <a:prstGeom prst="rect">
            <a:avLst/>
          </a:prstGeom>
        </p:spPr>
      </p:pic>
    </p:spTree>
    <p:extLst>
      <p:ext uri="{BB962C8B-B14F-4D97-AF65-F5344CB8AC3E}">
        <p14:creationId xmlns:p14="http://schemas.microsoft.com/office/powerpoint/2010/main" val="1727004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3" name="Immagine 2"/>
          <p:cNvPicPr>
            <a:picLocks noChangeAspect="1"/>
          </p:cNvPicPr>
          <p:nvPr/>
        </p:nvPicPr>
        <p:blipFill>
          <a:blip r:embed="rId5"/>
          <a:stretch>
            <a:fillRect/>
          </a:stretch>
        </p:blipFill>
        <p:spPr>
          <a:xfrm>
            <a:off x="312830" y="1175909"/>
            <a:ext cx="8423034" cy="4727916"/>
          </a:xfrm>
          <a:prstGeom prst="rect">
            <a:avLst/>
          </a:prstGeom>
        </p:spPr>
      </p:pic>
      <p:sp>
        <p:nvSpPr>
          <p:cNvPr id="4" name="Rettangolo 3"/>
          <p:cNvSpPr/>
          <p:nvPr/>
        </p:nvSpPr>
        <p:spPr>
          <a:xfrm>
            <a:off x="467544" y="5128567"/>
            <a:ext cx="4572000" cy="553998"/>
          </a:xfrm>
          <a:prstGeom prst="rect">
            <a:avLst/>
          </a:prstGeom>
          <a:solidFill>
            <a:srgbClr val="FF9999"/>
          </a:solidFill>
        </p:spPr>
        <p:txBody>
          <a:bodyPr>
            <a:spAutoFit/>
          </a:bodyPr>
          <a:lstStyle/>
          <a:p>
            <a:r>
              <a:rPr lang="it-IT" sz="1000" b="1" dirty="0" smtClean="0"/>
              <a:t>RCP 8.5 _ Non </a:t>
            </a:r>
            <a:r>
              <a:rPr lang="it-IT" sz="1000" b="1" dirty="0"/>
              <a:t>viene preso alcun </a:t>
            </a:r>
            <a:r>
              <a:rPr lang="it-IT" sz="1000" b="1" dirty="0" smtClean="0"/>
              <a:t>provvedimento. </a:t>
            </a:r>
            <a:r>
              <a:rPr lang="it-IT" sz="1000" b="1" dirty="0"/>
              <a:t>Le emissioni di gas a effetto serra aumentano in modo continuo. Rispetto al 1850, nel 2100 il forzante radiativo ammonterà a 8,5 W/m2</a:t>
            </a:r>
          </a:p>
        </p:txBody>
      </p:sp>
      <p:sp>
        <p:nvSpPr>
          <p:cNvPr id="5" name="Rettangolo 4"/>
          <p:cNvSpPr/>
          <p:nvPr/>
        </p:nvSpPr>
        <p:spPr>
          <a:xfrm>
            <a:off x="726501" y="4540326"/>
            <a:ext cx="4626588" cy="369332"/>
          </a:xfrm>
          <a:prstGeom prst="rect">
            <a:avLst/>
          </a:prstGeom>
        </p:spPr>
        <p:txBody>
          <a:bodyPr wrap="none">
            <a:spAutoFit/>
          </a:bodyPr>
          <a:lstStyle/>
          <a:p>
            <a:r>
              <a:rPr lang="it-IT" dirty="0" smtClean="0">
                <a:solidFill>
                  <a:srgbClr val="000000"/>
                </a:solidFill>
                <a:latin typeface="Verdana" panose="020B0604030504040204" pitchFamily="34" charset="0"/>
              </a:rPr>
              <a:t>… EOBS set dati giornalieri </a:t>
            </a:r>
            <a:r>
              <a:rPr lang="it-IT" dirty="0" err="1" smtClean="0">
                <a:solidFill>
                  <a:srgbClr val="000000"/>
                </a:solidFill>
                <a:latin typeface="Verdana" panose="020B0604030504040204" pitchFamily="34" charset="0"/>
              </a:rPr>
              <a:t>Copernicus</a:t>
            </a:r>
            <a:endParaRPr lang="it-IT" dirty="0"/>
          </a:p>
        </p:txBody>
      </p:sp>
    </p:spTree>
    <p:extLst>
      <p:ext uri="{BB962C8B-B14F-4D97-AF65-F5344CB8AC3E}">
        <p14:creationId xmlns:p14="http://schemas.microsoft.com/office/powerpoint/2010/main" val="93620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3" name="Immagine 2"/>
          <p:cNvPicPr>
            <a:picLocks noChangeAspect="1"/>
          </p:cNvPicPr>
          <p:nvPr/>
        </p:nvPicPr>
        <p:blipFill>
          <a:blip r:embed="rId5"/>
          <a:stretch>
            <a:fillRect/>
          </a:stretch>
        </p:blipFill>
        <p:spPr>
          <a:xfrm>
            <a:off x="351910" y="1094457"/>
            <a:ext cx="8518339" cy="4767785"/>
          </a:xfrm>
          <a:prstGeom prst="rect">
            <a:avLst/>
          </a:prstGeom>
        </p:spPr>
      </p:pic>
    </p:spTree>
    <p:extLst>
      <p:ext uri="{BB962C8B-B14F-4D97-AF65-F5344CB8AC3E}">
        <p14:creationId xmlns:p14="http://schemas.microsoft.com/office/powerpoint/2010/main" val="71415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1" name="Rettangolo 10"/>
          <p:cNvSpPr/>
          <p:nvPr/>
        </p:nvSpPr>
        <p:spPr>
          <a:xfrm>
            <a:off x="476110" y="1214446"/>
            <a:ext cx="7848872" cy="523220"/>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ea typeface="+mj-ea"/>
                <a:cs typeface="+mj-cs"/>
              </a:rPr>
              <a:t>Gestione risorse idriche in agricoltura </a:t>
            </a:r>
            <a:endParaRPr lang="it-IT" sz="2800" b="1" dirty="0">
              <a:effectLst>
                <a:outerShdw blurRad="38100" dist="38100" dir="2700000" algn="tl">
                  <a:srgbClr val="000000">
                    <a:alpha val="43137"/>
                  </a:srgbClr>
                </a:outerShdw>
              </a:effectLst>
              <a:latin typeface="+mj-lt"/>
              <a:ea typeface="+mj-ea"/>
              <a:cs typeface="+mj-cs"/>
            </a:endParaRPr>
          </a:p>
        </p:txBody>
      </p:sp>
      <p:sp>
        <p:nvSpPr>
          <p:cNvPr id="13" name="CasellaDiTesto 12"/>
          <p:cNvSpPr txBox="1"/>
          <p:nvPr/>
        </p:nvSpPr>
        <p:spPr>
          <a:xfrm>
            <a:off x="579568" y="3372134"/>
            <a:ext cx="7913591" cy="1938992"/>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it-IT" b="1" dirty="0" smtClean="0"/>
              <a:t>Misura 4.1 interventi per impianti di irrigazione e accumulo acqua – potenziamento delle strutture aziendali di abbeveraggio;</a:t>
            </a:r>
          </a:p>
          <a:p>
            <a:pPr marL="285750" indent="-285750">
              <a:spcBef>
                <a:spcPts val="600"/>
              </a:spcBef>
              <a:spcAft>
                <a:spcPts val="1200"/>
              </a:spcAft>
              <a:buFont typeface="Arial" panose="020B0604020202020204" pitchFamily="34" charset="0"/>
              <a:buChar char="•"/>
            </a:pPr>
            <a:r>
              <a:rPr lang="it-IT" b="1" dirty="0"/>
              <a:t>Misura 4.3.B Infrastrutture per l’irrigazione collettiva </a:t>
            </a:r>
            <a:r>
              <a:rPr lang="it-IT" b="1" dirty="0" smtClean="0"/>
              <a:t>e misuratori (da </a:t>
            </a:r>
            <a:r>
              <a:rPr lang="it-IT" b="1" dirty="0"/>
              <a:t>canali a condotte con </a:t>
            </a:r>
            <a:r>
              <a:rPr lang="it-IT" b="1" dirty="0" smtClean="0"/>
              <a:t>misuratori:</a:t>
            </a:r>
            <a:r>
              <a:rPr lang="it-IT" dirty="0" smtClean="0"/>
              <a:t> in esecuzione n. 1 interventi da 10 milioni di euro</a:t>
            </a:r>
            <a:r>
              <a:rPr lang="it-IT" b="1" dirty="0" smtClean="0"/>
              <a:t>);</a:t>
            </a:r>
            <a:endParaRPr lang="it-IT" b="1" dirty="0"/>
          </a:p>
          <a:p>
            <a:pPr marL="285750" indent="-285750">
              <a:spcBef>
                <a:spcPts val="600"/>
              </a:spcBef>
              <a:spcAft>
                <a:spcPts val="1200"/>
              </a:spcAft>
              <a:buFont typeface="Arial" panose="020B0604020202020204" pitchFamily="34" charset="0"/>
              <a:buChar char="•"/>
            </a:pPr>
            <a:r>
              <a:rPr lang="it-IT" b="1" dirty="0"/>
              <a:t>Misura </a:t>
            </a:r>
            <a:r>
              <a:rPr lang="it-IT" b="1" dirty="0" smtClean="0"/>
              <a:t>4.3.C </a:t>
            </a:r>
            <a:r>
              <a:rPr lang="it-IT" b="1" dirty="0"/>
              <a:t>Infrastrutture per </a:t>
            </a:r>
            <a:r>
              <a:rPr lang="it-IT" b="1" dirty="0" smtClean="0"/>
              <a:t>approvvigionamento idrico di pascoli collettivi.</a:t>
            </a:r>
            <a:endParaRPr lang="it-IT" b="1" dirty="0"/>
          </a:p>
        </p:txBody>
      </p:sp>
      <p:sp>
        <p:nvSpPr>
          <p:cNvPr id="14" name="CasellaDiTesto 13"/>
          <p:cNvSpPr txBox="1"/>
          <p:nvPr/>
        </p:nvSpPr>
        <p:spPr>
          <a:xfrm>
            <a:off x="688714" y="1943914"/>
            <a:ext cx="7999728" cy="1015663"/>
          </a:xfrm>
          <a:prstGeom prst="rect">
            <a:avLst/>
          </a:prstGeom>
          <a:noFill/>
        </p:spPr>
        <p:txBody>
          <a:bodyPr wrap="square" rtlCol="0">
            <a:spAutoFit/>
          </a:bodyPr>
          <a:lstStyle/>
          <a:p>
            <a:pPr algn="ctr"/>
            <a:r>
              <a:rPr lang="it-IT" sz="2000" b="1" u="sng" dirty="0" smtClean="0">
                <a:solidFill>
                  <a:srgbClr val="0070C0"/>
                </a:solidFill>
              </a:rPr>
              <a:t>Misure con interventi strutturali</a:t>
            </a:r>
          </a:p>
          <a:p>
            <a:pPr algn="ctr"/>
            <a:r>
              <a:rPr lang="it-IT" sz="2000" b="1" u="sng" dirty="0" smtClean="0">
                <a:solidFill>
                  <a:srgbClr val="0070C0"/>
                </a:solidFill>
              </a:rPr>
              <a:t>PSR MARCHE </a:t>
            </a:r>
          </a:p>
          <a:p>
            <a:pPr algn="ctr"/>
            <a:r>
              <a:rPr lang="it-IT" b="1" u="sng" dirty="0" smtClean="0">
                <a:solidFill>
                  <a:srgbClr val="0070C0"/>
                </a:solidFill>
              </a:rPr>
              <a:t>(</a:t>
            </a:r>
            <a:r>
              <a:rPr lang="it-IT" b="1" u="sng" dirty="0">
                <a:solidFill>
                  <a:srgbClr val="0070C0"/>
                </a:solidFill>
              </a:rPr>
              <a:t>art. 18 del REG 1305/2013</a:t>
            </a:r>
            <a:r>
              <a:rPr lang="it-IT" b="1" u="sng" dirty="0" smtClean="0">
                <a:solidFill>
                  <a:srgbClr val="0070C0"/>
                </a:solidFill>
              </a:rPr>
              <a:t>)</a:t>
            </a:r>
            <a:r>
              <a:rPr lang="it-IT" sz="2000" b="1" u="sng" dirty="0" smtClean="0">
                <a:solidFill>
                  <a:srgbClr val="0070C0"/>
                </a:solidFill>
              </a:rPr>
              <a:t>:</a:t>
            </a:r>
            <a:endParaRPr lang="it-IT" sz="2000" b="1" u="sng" dirty="0">
              <a:solidFill>
                <a:srgbClr val="0070C0"/>
              </a:solidFill>
            </a:endParaRPr>
          </a:p>
        </p:txBody>
      </p:sp>
      <p:sp>
        <p:nvSpPr>
          <p:cNvPr id="4" name="Rettangolo 3"/>
          <p:cNvSpPr/>
          <p:nvPr/>
        </p:nvSpPr>
        <p:spPr>
          <a:xfrm>
            <a:off x="1052174" y="2902196"/>
            <a:ext cx="7272808" cy="369332"/>
          </a:xfrm>
          <a:prstGeom prst="rect">
            <a:avLst/>
          </a:prstGeom>
        </p:spPr>
        <p:txBody>
          <a:bodyPr wrap="square">
            <a:spAutoFit/>
          </a:bodyPr>
          <a:lstStyle/>
          <a:p>
            <a:pPr algn="ctr"/>
            <a:r>
              <a:rPr lang="it-IT" b="1" dirty="0">
                <a:solidFill>
                  <a:srgbClr val="0070C0"/>
                </a:solidFill>
              </a:rPr>
              <a:t>“Interventi per </a:t>
            </a:r>
            <a:r>
              <a:rPr lang="it-IT" b="1" dirty="0" smtClean="0">
                <a:solidFill>
                  <a:srgbClr val="0070C0"/>
                </a:solidFill>
              </a:rPr>
              <a:t>le strutture/infrastrutture </a:t>
            </a:r>
            <a:r>
              <a:rPr lang="it-IT" b="1" dirty="0">
                <a:solidFill>
                  <a:srgbClr val="0070C0"/>
                </a:solidFill>
              </a:rPr>
              <a:t>per </a:t>
            </a:r>
            <a:r>
              <a:rPr lang="it-IT" b="1" dirty="0" smtClean="0">
                <a:solidFill>
                  <a:srgbClr val="0070C0"/>
                </a:solidFill>
              </a:rPr>
              <a:t>l’acqua</a:t>
            </a:r>
            <a:r>
              <a:rPr lang="it-IT" b="1" dirty="0">
                <a:solidFill>
                  <a:srgbClr val="0070C0"/>
                </a:solidFill>
              </a:rPr>
              <a:t>”</a:t>
            </a:r>
          </a:p>
        </p:txBody>
      </p:sp>
    </p:spTree>
    <p:extLst>
      <p:ext uri="{BB962C8B-B14F-4D97-AF65-F5344CB8AC3E}">
        <p14:creationId xmlns:p14="http://schemas.microsoft.com/office/powerpoint/2010/main" val="23307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1" name="Rettangolo 10"/>
          <p:cNvSpPr/>
          <p:nvPr/>
        </p:nvSpPr>
        <p:spPr>
          <a:xfrm>
            <a:off x="476110" y="1214446"/>
            <a:ext cx="7848872" cy="523220"/>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ea typeface="+mj-ea"/>
                <a:cs typeface="+mj-cs"/>
              </a:rPr>
              <a:t>Gestione risorse idriche in agricoltura </a:t>
            </a:r>
            <a:endParaRPr lang="it-IT" sz="2800" b="1" dirty="0">
              <a:effectLst>
                <a:outerShdw blurRad="38100" dist="38100" dir="2700000" algn="tl">
                  <a:srgbClr val="000000">
                    <a:alpha val="43137"/>
                  </a:srgbClr>
                </a:outerShdw>
              </a:effectLst>
              <a:latin typeface="+mj-lt"/>
              <a:ea typeface="+mj-ea"/>
              <a:cs typeface="+mj-cs"/>
            </a:endParaRPr>
          </a:p>
        </p:txBody>
      </p:sp>
      <p:sp>
        <p:nvSpPr>
          <p:cNvPr id="12" name="CasellaDiTesto 11"/>
          <p:cNvSpPr txBox="1"/>
          <p:nvPr/>
        </p:nvSpPr>
        <p:spPr>
          <a:xfrm>
            <a:off x="611560" y="1845008"/>
            <a:ext cx="7272808" cy="400110"/>
          </a:xfrm>
          <a:prstGeom prst="rect">
            <a:avLst/>
          </a:prstGeom>
          <a:noFill/>
        </p:spPr>
        <p:txBody>
          <a:bodyPr wrap="square" rtlCol="0">
            <a:spAutoFit/>
          </a:bodyPr>
          <a:lstStyle/>
          <a:p>
            <a:pPr algn="ctr"/>
            <a:r>
              <a:rPr lang="it-IT" sz="2000" b="1" dirty="0" smtClean="0">
                <a:solidFill>
                  <a:srgbClr val="0070C0"/>
                </a:solidFill>
              </a:rPr>
              <a:t> Misure Nazionali</a:t>
            </a:r>
          </a:p>
        </p:txBody>
      </p:sp>
      <p:sp>
        <p:nvSpPr>
          <p:cNvPr id="15" name="CasellaDiTesto 14"/>
          <p:cNvSpPr txBox="1"/>
          <p:nvPr/>
        </p:nvSpPr>
        <p:spPr>
          <a:xfrm>
            <a:off x="511833" y="2865942"/>
            <a:ext cx="7913591" cy="23391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400" b="1" dirty="0" smtClean="0"/>
              <a:t>Misura 4.3 </a:t>
            </a:r>
            <a:r>
              <a:rPr lang="it-IT" sz="1400" b="1" dirty="0"/>
              <a:t>del PSR Nazionale interventi per impianti di irrigazione e accumulo </a:t>
            </a:r>
            <a:r>
              <a:rPr lang="it-IT" sz="1400" b="1" dirty="0" smtClean="0"/>
              <a:t>acqua </a:t>
            </a:r>
            <a:r>
              <a:rPr lang="it-IT" sz="1400" dirty="0" smtClean="0"/>
              <a:t>(in esecuzione n. 1 intervento per 20 milioni di euro)</a:t>
            </a:r>
            <a:r>
              <a:rPr lang="it-IT" sz="1400" b="1" dirty="0" smtClean="0"/>
              <a:t>;</a:t>
            </a:r>
            <a:endParaRPr lang="it-IT" sz="1400" b="1" dirty="0"/>
          </a:p>
          <a:p>
            <a:pPr marL="285750" indent="-285750">
              <a:spcAft>
                <a:spcPts val="600"/>
              </a:spcAft>
              <a:buFont typeface="Arial" panose="020B0604020202020204" pitchFamily="34" charset="0"/>
              <a:buChar char="•"/>
            </a:pPr>
            <a:r>
              <a:rPr lang="it-IT" sz="1400" b="1" dirty="0"/>
              <a:t>Legge </a:t>
            </a:r>
            <a:r>
              <a:rPr lang="it-IT" sz="1400" b="1" dirty="0" smtClean="0"/>
              <a:t>160/2019 - Fondo </a:t>
            </a:r>
            <a:r>
              <a:rPr lang="it-IT" sz="1400" b="1" dirty="0"/>
              <a:t>rilancio investimenti </a:t>
            </a:r>
            <a:r>
              <a:rPr lang="it-IT" sz="1400" b="1" dirty="0" smtClean="0"/>
              <a:t>2020 </a:t>
            </a:r>
            <a:r>
              <a:rPr lang="it-IT" sz="1400" dirty="0"/>
              <a:t>(in esecuzione n. 1 intervento per </a:t>
            </a:r>
            <a:r>
              <a:rPr lang="it-IT" sz="1400" dirty="0" smtClean="0"/>
              <a:t>circa 4,2 </a:t>
            </a:r>
            <a:r>
              <a:rPr lang="it-IT" sz="1400" dirty="0"/>
              <a:t>milioni di euro</a:t>
            </a:r>
            <a:r>
              <a:rPr lang="it-IT" sz="1400" dirty="0" smtClean="0"/>
              <a:t>)</a:t>
            </a:r>
            <a:r>
              <a:rPr lang="it-IT" sz="1400" b="1" dirty="0" smtClean="0"/>
              <a:t>;</a:t>
            </a:r>
            <a:endParaRPr lang="it-IT" sz="1400" b="1" dirty="0"/>
          </a:p>
          <a:p>
            <a:pPr marL="285750" indent="-285750">
              <a:spcAft>
                <a:spcPts val="600"/>
              </a:spcAft>
              <a:buFont typeface="Arial" panose="020B0604020202020204" pitchFamily="34" charset="0"/>
              <a:buChar char="•"/>
            </a:pPr>
            <a:r>
              <a:rPr lang="it-IT" sz="1400" b="1" dirty="0"/>
              <a:t>Legge </a:t>
            </a:r>
            <a:r>
              <a:rPr lang="it-IT" sz="1400" b="1" dirty="0" smtClean="0"/>
              <a:t>350/2003 – Piano irriguo nazionale in collaudo </a:t>
            </a:r>
            <a:r>
              <a:rPr lang="it-IT" sz="1400" dirty="0"/>
              <a:t>(in </a:t>
            </a:r>
            <a:r>
              <a:rPr lang="it-IT" sz="1400" dirty="0" smtClean="0"/>
              <a:t>collaudo </a:t>
            </a:r>
            <a:r>
              <a:rPr lang="it-IT" sz="1400" dirty="0"/>
              <a:t>n. 1 intervento per circa </a:t>
            </a:r>
            <a:r>
              <a:rPr lang="it-IT" sz="1400" dirty="0" smtClean="0"/>
              <a:t>20,6 </a:t>
            </a:r>
            <a:r>
              <a:rPr lang="it-IT" sz="1400" dirty="0"/>
              <a:t>milioni di euro)</a:t>
            </a:r>
            <a:r>
              <a:rPr lang="it-IT" sz="1400" b="1" dirty="0"/>
              <a:t>;</a:t>
            </a:r>
          </a:p>
          <a:p>
            <a:pPr marL="285750" indent="-285750">
              <a:spcAft>
                <a:spcPts val="600"/>
              </a:spcAft>
              <a:buFont typeface="Arial" panose="020B0604020202020204" pitchFamily="34" charset="0"/>
              <a:buChar char="•"/>
            </a:pPr>
            <a:r>
              <a:rPr lang="it-IT" sz="1400" b="1" dirty="0" smtClean="0"/>
              <a:t>Piano </a:t>
            </a:r>
            <a:r>
              <a:rPr lang="it-IT" sz="1400" b="1" dirty="0"/>
              <a:t>Nazionale di Ripresa e Resilienza (PNRR) – Missione 2 Componente 4 (M2C4) – Investimento 4.3 </a:t>
            </a:r>
            <a:r>
              <a:rPr lang="it-IT" sz="1400" dirty="0"/>
              <a:t>(in </a:t>
            </a:r>
            <a:r>
              <a:rPr lang="it-IT" sz="1400" dirty="0" smtClean="0"/>
              <a:t>graduatoria </a:t>
            </a:r>
            <a:r>
              <a:rPr lang="it-IT" sz="1400" dirty="0"/>
              <a:t>n. </a:t>
            </a:r>
            <a:r>
              <a:rPr lang="it-IT" sz="1400" dirty="0" smtClean="0"/>
              <a:t>2 interventi </a:t>
            </a:r>
            <a:r>
              <a:rPr lang="it-IT" sz="1400" dirty="0"/>
              <a:t>per circa </a:t>
            </a:r>
            <a:r>
              <a:rPr lang="it-IT" sz="1400" dirty="0" smtClean="0"/>
              <a:t>34,6 </a:t>
            </a:r>
            <a:r>
              <a:rPr lang="it-IT" sz="1400" dirty="0"/>
              <a:t>milioni di euro)</a:t>
            </a:r>
            <a:endParaRPr lang="it-IT" sz="1400" b="1" dirty="0"/>
          </a:p>
          <a:p>
            <a:pPr marL="285750" indent="-285750">
              <a:spcAft>
                <a:spcPts val="600"/>
              </a:spcAft>
              <a:buFont typeface="Arial" panose="020B0604020202020204" pitchFamily="34" charset="0"/>
              <a:buChar char="•"/>
            </a:pPr>
            <a:r>
              <a:rPr lang="it-IT" sz="1400" b="1" dirty="0"/>
              <a:t> e l. 178/2020 </a:t>
            </a:r>
            <a:r>
              <a:rPr lang="it-IT" sz="1400" dirty="0"/>
              <a:t>(in </a:t>
            </a:r>
            <a:r>
              <a:rPr lang="it-IT" sz="1400" dirty="0" smtClean="0"/>
              <a:t>corso di presentazione altri interventi)</a:t>
            </a:r>
            <a:r>
              <a:rPr lang="it-IT" sz="1400" b="1" dirty="0" smtClean="0"/>
              <a:t>.</a:t>
            </a:r>
            <a:endParaRPr lang="it-IT" sz="1400" b="1" dirty="0"/>
          </a:p>
        </p:txBody>
      </p:sp>
      <p:sp>
        <p:nvSpPr>
          <p:cNvPr id="3" name="Rettangolo 2"/>
          <p:cNvSpPr/>
          <p:nvPr/>
        </p:nvSpPr>
        <p:spPr>
          <a:xfrm>
            <a:off x="1223627" y="2236076"/>
            <a:ext cx="6696744" cy="369332"/>
          </a:xfrm>
          <a:prstGeom prst="rect">
            <a:avLst/>
          </a:prstGeom>
        </p:spPr>
        <p:txBody>
          <a:bodyPr wrap="square">
            <a:spAutoFit/>
          </a:bodyPr>
          <a:lstStyle/>
          <a:p>
            <a:r>
              <a:rPr lang="it-IT" b="1" dirty="0">
                <a:solidFill>
                  <a:srgbClr val="0070C0"/>
                </a:solidFill>
              </a:rPr>
              <a:t>“Interventi infrastrutture collettive per irrigazione e invasi”</a:t>
            </a:r>
          </a:p>
        </p:txBody>
      </p:sp>
    </p:spTree>
    <p:extLst>
      <p:ext uri="{BB962C8B-B14F-4D97-AF65-F5344CB8AC3E}">
        <p14:creationId xmlns:p14="http://schemas.microsoft.com/office/powerpoint/2010/main" val="152655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5"/>
          <p:cNvSpPr txBox="1"/>
          <p:nvPr/>
        </p:nvSpPr>
        <p:spPr>
          <a:xfrm>
            <a:off x="611560" y="3140968"/>
            <a:ext cx="7272808" cy="369332"/>
          </a:xfrm>
          <a:prstGeom prst="rect">
            <a:avLst/>
          </a:prstGeom>
          <a:noFill/>
        </p:spPr>
        <p:txBody>
          <a:bodyPr wrap="square" rtlCol="0">
            <a:spAutoFit/>
          </a:bodyPr>
          <a:lstStyle/>
          <a:p>
            <a:pPr>
              <a:spcAft>
                <a:spcPts val="600"/>
              </a:spcAft>
            </a:pPr>
            <a:r>
              <a:rPr lang="it-IT" b="1" dirty="0" smtClean="0"/>
              <a:t>Chi può presentare domanda</a:t>
            </a:r>
            <a:r>
              <a:rPr lang="it-IT" dirty="0"/>
              <a:t>:</a:t>
            </a:r>
            <a:endParaRPr lang="it-IT" u="sng" dirty="0" smtClean="0"/>
          </a:p>
        </p:txBody>
      </p:sp>
      <p:sp>
        <p:nvSpPr>
          <p:cNvPr id="7" name="CasellaDiTesto 6"/>
          <p:cNvSpPr txBox="1"/>
          <p:nvPr/>
        </p:nvSpPr>
        <p:spPr>
          <a:xfrm>
            <a:off x="611558" y="3548629"/>
            <a:ext cx="8219611" cy="1400383"/>
          </a:xfrm>
          <a:prstGeom prst="rect">
            <a:avLst/>
          </a:prstGeom>
          <a:noFill/>
        </p:spPr>
        <p:txBody>
          <a:bodyPr wrap="square" rtlCol="0">
            <a:spAutoFit/>
          </a:bodyPr>
          <a:lstStyle/>
          <a:p>
            <a:pPr>
              <a:spcAft>
                <a:spcPts val="600"/>
              </a:spcAft>
            </a:pPr>
            <a:r>
              <a:rPr lang="it-IT" sz="2000" dirty="0" smtClean="0"/>
              <a:t>• </a:t>
            </a:r>
            <a:r>
              <a:rPr lang="it-IT" sz="2000" i="1" dirty="0" smtClean="0"/>
              <a:t>Comuni </a:t>
            </a:r>
            <a:r>
              <a:rPr lang="it-IT" sz="2000" i="1" dirty="0"/>
              <a:t>e Unioni di </a:t>
            </a:r>
            <a:r>
              <a:rPr lang="it-IT" sz="2000" i="1" dirty="0" smtClean="0"/>
              <a:t>Comuni, </a:t>
            </a:r>
            <a:r>
              <a:rPr lang="it-IT" sz="2000" i="1" dirty="0"/>
              <a:t>anche in forma associata; </a:t>
            </a:r>
          </a:p>
          <a:p>
            <a:pPr>
              <a:spcAft>
                <a:spcPts val="600"/>
              </a:spcAft>
            </a:pPr>
            <a:r>
              <a:rPr lang="it-IT" sz="2000" dirty="0" smtClean="0"/>
              <a:t>• </a:t>
            </a:r>
            <a:r>
              <a:rPr lang="it-IT" sz="2000" i="1" dirty="0" smtClean="0"/>
              <a:t>Enti </a:t>
            </a:r>
            <a:r>
              <a:rPr lang="it-IT" sz="2000" i="1" dirty="0"/>
              <a:t>esponenziali delle collettività </a:t>
            </a:r>
            <a:r>
              <a:rPr lang="it-IT" sz="2000" dirty="0"/>
              <a:t>titolari dei diritti di uso civico e della proprietà collettiva di cui alla Legge n. </a:t>
            </a:r>
            <a:r>
              <a:rPr lang="it-IT" sz="2000" dirty="0" smtClean="0"/>
              <a:t>168/2017 (Comunanze Agrarie, Università Agrarie, ecc..).</a:t>
            </a:r>
            <a:endParaRPr lang="it-IT" sz="2000" dirty="0"/>
          </a:p>
        </p:txBody>
      </p:sp>
      <p:sp>
        <p:nvSpPr>
          <p:cNvPr id="11" name="Rettangolo 10"/>
          <p:cNvSpPr/>
          <p:nvPr/>
        </p:nvSpPr>
        <p:spPr>
          <a:xfrm>
            <a:off x="611558" y="2271164"/>
            <a:ext cx="7272808" cy="369332"/>
          </a:xfrm>
          <a:prstGeom prst="rect">
            <a:avLst/>
          </a:prstGeom>
        </p:spPr>
        <p:txBody>
          <a:bodyPr wrap="square">
            <a:spAutoFit/>
          </a:bodyPr>
          <a:lstStyle/>
          <a:p>
            <a:pPr algn="just">
              <a:spcAft>
                <a:spcPts val="600"/>
              </a:spcAft>
            </a:pPr>
            <a:r>
              <a:rPr lang="it-IT" b="1" dirty="0" smtClean="0"/>
              <a:t>Dotazione finanziaria del bando di marzo 2022: € 900.000,00</a:t>
            </a:r>
            <a:endParaRPr lang="it-IT" dirty="0"/>
          </a:p>
        </p:txBody>
      </p:sp>
      <p:sp>
        <p:nvSpPr>
          <p:cNvPr id="12" name="Rettangolo 11"/>
          <p:cNvSpPr/>
          <p:nvPr/>
        </p:nvSpPr>
        <p:spPr>
          <a:xfrm>
            <a:off x="467544" y="1159700"/>
            <a:ext cx="7848872" cy="954107"/>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“investimenti per l’approvvigionamento idrico nei territori destinati al pascolo ”</a:t>
            </a:r>
          </a:p>
        </p:txBody>
      </p:sp>
    </p:spTree>
    <p:extLst>
      <p:ext uri="{BB962C8B-B14F-4D97-AF65-F5344CB8AC3E}">
        <p14:creationId xmlns:p14="http://schemas.microsoft.com/office/powerpoint/2010/main" val="32961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Rettangolo 11"/>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
        <p:nvSpPr>
          <p:cNvPr id="13" name="CasellaDiTesto 12"/>
          <p:cNvSpPr txBox="1"/>
          <p:nvPr/>
        </p:nvSpPr>
        <p:spPr>
          <a:xfrm>
            <a:off x="467544" y="1682920"/>
            <a:ext cx="7272808" cy="369332"/>
          </a:xfrm>
          <a:prstGeom prst="rect">
            <a:avLst/>
          </a:prstGeom>
          <a:noFill/>
        </p:spPr>
        <p:txBody>
          <a:bodyPr wrap="square" rtlCol="0">
            <a:spAutoFit/>
          </a:bodyPr>
          <a:lstStyle/>
          <a:p>
            <a:pPr>
              <a:spcAft>
                <a:spcPts val="600"/>
              </a:spcAft>
            </a:pPr>
            <a:r>
              <a:rPr lang="it-IT" b="1" dirty="0"/>
              <a:t>Condizioni relative al soggetto richiedente</a:t>
            </a:r>
            <a:r>
              <a:rPr lang="it-IT" dirty="0" smtClean="0"/>
              <a:t>:</a:t>
            </a:r>
            <a:endParaRPr lang="it-IT" u="sng" dirty="0" smtClean="0"/>
          </a:p>
        </p:txBody>
      </p:sp>
      <p:sp>
        <p:nvSpPr>
          <p:cNvPr id="14" name="CasellaDiTesto 13"/>
          <p:cNvSpPr txBox="1"/>
          <p:nvPr/>
        </p:nvSpPr>
        <p:spPr>
          <a:xfrm>
            <a:off x="532454" y="2078777"/>
            <a:ext cx="8298715" cy="3339376"/>
          </a:xfrm>
          <a:prstGeom prst="rect">
            <a:avLst/>
          </a:prstGeom>
          <a:noFill/>
        </p:spPr>
        <p:txBody>
          <a:bodyPr wrap="square" rtlCol="0">
            <a:spAutoFit/>
          </a:bodyPr>
          <a:lstStyle/>
          <a:p>
            <a:pPr>
              <a:spcAft>
                <a:spcPts val="600"/>
              </a:spcAft>
            </a:pPr>
            <a:r>
              <a:rPr lang="it-IT" sz="1600" dirty="0" smtClean="0"/>
              <a:t>• </a:t>
            </a:r>
            <a:r>
              <a:rPr lang="it-IT" dirty="0"/>
              <a:t>essere iscritto all’anagrafe delle aziende agricole </a:t>
            </a:r>
            <a:r>
              <a:rPr lang="it-IT" dirty="0" smtClean="0"/>
              <a:t>(</a:t>
            </a:r>
            <a:r>
              <a:rPr lang="it-IT" dirty="0"/>
              <a:t>Fascicolo Aziendale)</a:t>
            </a:r>
            <a:r>
              <a:rPr lang="it-IT" i="1" dirty="0" smtClean="0"/>
              <a:t>; </a:t>
            </a:r>
            <a:endParaRPr lang="it-IT" i="1" dirty="0"/>
          </a:p>
          <a:p>
            <a:pPr>
              <a:spcAft>
                <a:spcPts val="600"/>
              </a:spcAft>
            </a:pPr>
            <a:r>
              <a:rPr lang="it-IT" dirty="0" smtClean="0"/>
              <a:t>• non </a:t>
            </a:r>
            <a:r>
              <a:rPr lang="it-IT" dirty="0"/>
              <a:t>essere un’impresa in difficoltà ai sensi ai sensi degli Orientamenti dell’Unione europea per gli aiuti di </a:t>
            </a:r>
            <a:r>
              <a:rPr lang="it-IT" dirty="0" smtClean="0"/>
              <a:t>Stato;</a:t>
            </a:r>
          </a:p>
          <a:p>
            <a:pPr>
              <a:spcAft>
                <a:spcPts val="600"/>
              </a:spcAft>
            </a:pPr>
            <a:r>
              <a:rPr lang="it-IT" dirty="0" smtClean="0"/>
              <a:t>•</a:t>
            </a:r>
            <a:r>
              <a:rPr lang="it-IT" dirty="0"/>
              <a:t>avere la disponibilità delle superfici sulle quali si intende realizzare </a:t>
            </a:r>
            <a:r>
              <a:rPr lang="it-IT" dirty="0" smtClean="0"/>
              <a:t>l’investimento</a:t>
            </a:r>
          </a:p>
          <a:p>
            <a:pPr marL="742950" lvl="1" indent="-285750">
              <a:buFont typeface="Wingdings" panose="05000000000000000000" pitchFamily="2" charset="2"/>
              <a:buChar char="ü"/>
            </a:pPr>
            <a:r>
              <a:rPr lang="it-IT" dirty="0"/>
              <a:t>titolo di proprietà;</a:t>
            </a:r>
          </a:p>
          <a:p>
            <a:pPr marL="742950" lvl="1" indent="-285750">
              <a:buFont typeface="Wingdings" panose="05000000000000000000" pitchFamily="2" charset="2"/>
              <a:buChar char="ü"/>
            </a:pPr>
            <a:r>
              <a:rPr lang="it-IT" dirty="0"/>
              <a:t>titolo di usufrutto;</a:t>
            </a:r>
          </a:p>
          <a:p>
            <a:pPr marL="742950" lvl="1" indent="-285750">
              <a:buFont typeface="Wingdings" panose="05000000000000000000" pitchFamily="2" charset="2"/>
              <a:buChar char="ü"/>
            </a:pPr>
            <a:r>
              <a:rPr lang="it-IT" dirty="0"/>
              <a:t>contratto di affitto scritto e registrato;</a:t>
            </a:r>
          </a:p>
          <a:p>
            <a:pPr marL="742950" lvl="1" indent="-285750">
              <a:buFont typeface="Wingdings" panose="05000000000000000000" pitchFamily="2" charset="2"/>
              <a:buChar char="ü"/>
            </a:pPr>
            <a:r>
              <a:rPr lang="it-IT" dirty="0"/>
              <a:t>gestione del demanio forestale regionale ai sensi della </a:t>
            </a:r>
            <a:r>
              <a:rPr lang="it-IT" dirty="0" err="1"/>
              <a:t>l.r</a:t>
            </a:r>
            <a:r>
              <a:rPr lang="it-IT" dirty="0"/>
              <a:t>. 6/2005;</a:t>
            </a:r>
          </a:p>
          <a:p>
            <a:pPr marL="742950" lvl="1" indent="-285750">
              <a:buFont typeface="Wingdings" panose="05000000000000000000" pitchFamily="2" charset="2"/>
              <a:buChar char="ü"/>
            </a:pPr>
            <a:r>
              <a:rPr lang="it-IT" dirty="0"/>
              <a:t>comodato, solo per Enti pubblici, </a:t>
            </a:r>
            <a:r>
              <a:rPr lang="it-IT" sz="1600" dirty="0"/>
              <a:t>stipulato in forma scritta, registrato e con scadenza successiva al tempo necessario all'adempimento degli impegni previsti dal </a:t>
            </a:r>
            <a:r>
              <a:rPr lang="it-IT" sz="1600" dirty="0" smtClean="0"/>
              <a:t>bando;</a:t>
            </a:r>
            <a:endParaRPr lang="it-IT" sz="1600" dirty="0"/>
          </a:p>
          <a:p>
            <a:pPr>
              <a:spcAft>
                <a:spcPts val="600"/>
              </a:spcAft>
            </a:pPr>
            <a:r>
              <a:rPr lang="it-IT" dirty="0" smtClean="0"/>
              <a:t>• rispetto </a:t>
            </a:r>
            <a:r>
              <a:rPr lang="it-IT" dirty="0"/>
              <a:t>del Codice dei contratti pubblici (d. </a:t>
            </a:r>
            <a:r>
              <a:rPr lang="it-IT" dirty="0" err="1"/>
              <a:t>lgs</a:t>
            </a:r>
            <a:r>
              <a:rPr lang="it-IT" dirty="0"/>
              <a:t>. n. 50/2016) </a:t>
            </a:r>
            <a:r>
              <a:rPr lang="it-IT" dirty="0" smtClean="0"/>
              <a:t>per enti assoggettati.</a:t>
            </a:r>
            <a:endParaRPr lang="it-IT" dirty="0"/>
          </a:p>
        </p:txBody>
      </p:sp>
    </p:spTree>
    <p:extLst>
      <p:ext uri="{BB962C8B-B14F-4D97-AF65-F5344CB8AC3E}">
        <p14:creationId xmlns:p14="http://schemas.microsoft.com/office/powerpoint/2010/main" val="18347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Rettangolo 11"/>
          <p:cNvSpPr/>
          <p:nvPr/>
        </p:nvSpPr>
        <p:spPr>
          <a:xfrm>
            <a:off x="467544" y="1159700"/>
            <a:ext cx="7848872" cy="523220"/>
          </a:xfrm>
          <a:prstGeom prst="rect">
            <a:avLst/>
          </a:prstGeom>
        </p:spPr>
        <p:txBody>
          <a:bodyPr wrap="square">
            <a:spAutoFit/>
          </a:bodyPr>
          <a:lstStyle/>
          <a:p>
            <a:pPr algn="just"/>
            <a:r>
              <a:rPr lang="it-IT" sz="2800" b="1" dirty="0">
                <a:effectLst>
                  <a:outerShdw blurRad="38100" dist="38100" dir="2700000" algn="tl">
                    <a:srgbClr val="000000">
                      <a:alpha val="43137"/>
                    </a:srgbClr>
                  </a:outerShdw>
                </a:effectLst>
                <a:latin typeface="+mj-lt"/>
                <a:ea typeface="+mj-ea"/>
                <a:cs typeface="+mj-cs"/>
              </a:rPr>
              <a:t>Mis. 4.3.C </a:t>
            </a:r>
            <a:r>
              <a:rPr lang="it-IT" sz="2800" b="1" dirty="0" smtClean="0">
                <a:effectLst>
                  <a:outerShdw blurRad="38100" dist="38100" dir="2700000" algn="tl">
                    <a:srgbClr val="000000">
                      <a:alpha val="43137"/>
                    </a:srgbClr>
                  </a:outerShdw>
                </a:effectLst>
                <a:latin typeface="+mj-lt"/>
                <a:ea typeface="+mj-ea"/>
                <a:cs typeface="+mj-cs"/>
              </a:rPr>
              <a:t>“approvvigionamento </a:t>
            </a:r>
            <a:r>
              <a:rPr lang="it-IT" sz="2800" b="1" dirty="0">
                <a:effectLst>
                  <a:outerShdw blurRad="38100" dist="38100" dir="2700000" algn="tl">
                    <a:srgbClr val="000000">
                      <a:alpha val="43137"/>
                    </a:srgbClr>
                  </a:outerShdw>
                </a:effectLst>
                <a:latin typeface="+mj-lt"/>
                <a:ea typeface="+mj-ea"/>
                <a:cs typeface="+mj-cs"/>
              </a:rPr>
              <a:t>idrico nei </a:t>
            </a:r>
            <a:r>
              <a:rPr lang="it-IT" sz="2800" b="1" dirty="0" smtClean="0">
                <a:effectLst>
                  <a:outerShdw blurRad="38100" dist="38100" dir="2700000" algn="tl">
                    <a:srgbClr val="000000">
                      <a:alpha val="43137"/>
                    </a:srgbClr>
                  </a:outerShdw>
                </a:effectLst>
                <a:latin typeface="+mj-lt"/>
                <a:ea typeface="+mj-ea"/>
                <a:cs typeface="+mj-cs"/>
              </a:rPr>
              <a:t>pascoli </a:t>
            </a:r>
            <a:r>
              <a:rPr lang="it-IT" sz="2800" b="1" dirty="0">
                <a:effectLst>
                  <a:outerShdw blurRad="38100" dist="38100" dir="2700000" algn="tl">
                    <a:srgbClr val="000000">
                      <a:alpha val="43137"/>
                    </a:srgbClr>
                  </a:outerShdw>
                </a:effectLst>
                <a:latin typeface="+mj-lt"/>
                <a:ea typeface="+mj-ea"/>
                <a:cs typeface="+mj-cs"/>
              </a:rPr>
              <a:t>”</a:t>
            </a:r>
          </a:p>
        </p:txBody>
      </p:sp>
      <p:sp>
        <p:nvSpPr>
          <p:cNvPr id="11" name="CasellaDiTesto 10"/>
          <p:cNvSpPr txBox="1"/>
          <p:nvPr/>
        </p:nvSpPr>
        <p:spPr>
          <a:xfrm>
            <a:off x="639767" y="2060848"/>
            <a:ext cx="7272808" cy="369332"/>
          </a:xfrm>
          <a:prstGeom prst="rect">
            <a:avLst/>
          </a:prstGeom>
          <a:noFill/>
        </p:spPr>
        <p:txBody>
          <a:bodyPr wrap="square" rtlCol="0">
            <a:spAutoFit/>
          </a:bodyPr>
          <a:lstStyle/>
          <a:p>
            <a:pPr>
              <a:spcAft>
                <a:spcPts val="600"/>
              </a:spcAft>
            </a:pPr>
            <a:r>
              <a:rPr lang="it-IT" b="1" dirty="0"/>
              <a:t>Condizioni relative al progetto</a:t>
            </a:r>
            <a:r>
              <a:rPr lang="it-IT" dirty="0" smtClean="0"/>
              <a:t>:</a:t>
            </a:r>
            <a:endParaRPr lang="it-IT" u="sng" dirty="0" smtClean="0"/>
          </a:p>
        </p:txBody>
      </p:sp>
      <p:sp>
        <p:nvSpPr>
          <p:cNvPr id="15" name="CasellaDiTesto 14"/>
          <p:cNvSpPr txBox="1"/>
          <p:nvPr/>
        </p:nvSpPr>
        <p:spPr>
          <a:xfrm>
            <a:off x="532454" y="2763039"/>
            <a:ext cx="8036689" cy="2585323"/>
          </a:xfrm>
          <a:prstGeom prst="rect">
            <a:avLst/>
          </a:prstGeom>
          <a:noFill/>
        </p:spPr>
        <p:txBody>
          <a:bodyPr wrap="square" rtlCol="0">
            <a:spAutoFit/>
          </a:bodyPr>
          <a:lstStyle/>
          <a:p>
            <a:r>
              <a:rPr lang="it-IT" dirty="0"/>
              <a:t>Il progetto deve:</a:t>
            </a:r>
          </a:p>
          <a:p>
            <a:pPr marL="285750" lvl="0" indent="-285750" fontAlgn="base" hangingPunct="0">
              <a:buFont typeface="Arial" panose="020B0604020202020204" pitchFamily="34" charset="0"/>
              <a:buChar char="•"/>
            </a:pPr>
            <a:r>
              <a:rPr lang="it-IT" dirty="0"/>
              <a:t>raggiungere un punteggio non inferiore a </a:t>
            </a:r>
            <a:r>
              <a:rPr lang="it-IT" dirty="0" smtClean="0"/>
              <a:t>0,10;</a:t>
            </a:r>
            <a:endParaRPr lang="it-IT" dirty="0"/>
          </a:p>
          <a:p>
            <a:pPr marL="285750" lvl="0" indent="-285750" fontAlgn="base" hangingPunct="0">
              <a:buFont typeface="Arial" panose="020B0604020202020204" pitchFamily="34" charset="0"/>
              <a:buChar char="•"/>
            </a:pPr>
            <a:r>
              <a:rPr lang="it-IT" dirty="0" smtClean="0"/>
              <a:t>pertinenti </a:t>
            </a:r>
            <a:r>
              <a:rPr lang="it-IT" dirty="0"/>
              <a:t>elaborati del progetto </a:t>
            </a:r>
            <a:r>
              <a:rPr lang="it-IT" dirty="0" smtClean="0"/>
              <a:t>esecutivo </a:t>
            </a:r>
            <a:r>
              <a:rPr lang="it-IT" dirty="0"/>
              <a:t>d.lgs 50/2016 </a:t>
            </a:r>
            <a:r>
              <a:rPr lang="it-IT" dirty="0" smtClean="0"/>
              <a:t>(</a:t>
            </a:r>
            <a:r>
              <a:rPr lang="it-IT" dirty="0" err="1" smtClean="0"/>
              <a:t>dpr</a:t>
            </a:r>
            <a:r>
              <a:rPr lang="it-IT" dirty="0" smtClean="0"/>
              <a:t> 207/2010);</a:t>
            </a:r>
            <a:endParaRPr lang="it-IT" dirty="0"/>
          </a:p>
          <a:p>
            <a:pPr marL="285750" lvl="0" indent="-285750" fontAlgn="base" hangingPunct="0">
              <a:buFont typeface="Arial" panose="020B0604020202020204" pitchFamily="34" charset="0"/>
              <a:buChar char="•"/>
            </a:pPr>
            <a:r>
              <a:rPr lang="it-IT" dirty="0" smtClean="0"/>
              <a:t>pertinenti </a:t>
            </a:r>
            <a:r>
              <a:rPr lang="it-IT" dirty="0"/>
              <a:t>titoli abilitativi (autorizzazioni, concessioni, permessi, nulla osta, </a:t>
            </a:r>
            <a:r>
              <a:rPr lang="it-IT" dirty="0" smtClean="0"/>
              <a:t>…) al </a:t>
            </a:r>
            <a:r>
              <a:rPr lang="it-IT" dirty="0"/>
              <a:t>momento della presentazione della domanda ovvero entro i 90 giorni successivi </a:t>
            </a:r>
            <a:r>
              <a:rPr lang="it-IT" dirty="0" smtClean="0"/>
              <a:t>alla </a:t>
            </a:r>
            <a:r>
              <a:rPr lang="it-IT" dirty="0"/>
              <a:t>richiesta all’ente competente. </a:t>
            </a:r>
            <a:r>
              <a:rPr lang="it-IT" dirty="0" smtClean="0"/>
              <a:t>Per SCIA</a:t>
            </a:r>
            <a:r>
              <a:rPr lang="it-IT" dirty="0"/>
              <a:t>, CIL e </a:t>
            </a:r>
            <a:r>
              <a:rPr lang="it-IT" dirty="0" smtClean="0"/>
              <a:t>CILA la </a:t>
            </a:r>
            <a:r>
              <a:rPr lang="it-IT" dirty="0"/>
              <a:t>data di inizio lavori </a:t>
            </a:r>
            <a:r>
              <a:rPr lang="it-IT" dirty="0" smtClean="0"/>
              <a:t>deve essere successiva </a:t>
            </a:r>
            <a:r>
              <a:rPr lang="it-IT" dirty="0"/>
              <a:t>alla presentazione della domanda di </a:t>
            </a:r>
            <a:r>
              <a:rPr lang="it-IT" dirty="0" smtClean="0"/>
              <a:t>sostegno;</a:t>
            </a:r>
            <a:endParaRPr lang="it-IT" dirty="0"/>
          </a:p>
          <a:p>
            <a:pPr marL="285750" lvl="0" indent="-285750" fontAlgn="base" hangingPunct="0">
              <a:buFont typeface="Arial" panose="020B0604020202020204" pitchFamily="34" charset="0"/>
              <a:buChar char="•"/>
            </a:pPr>
            <a:r>
              <a:rPr lang="it-IT" dirty="0" smtClean="0"/>
              <a:t>prevedere </a:t>
            </a:r>
            <a:r>
              <a:rPr lang="it-IT" dirty="0"/>
              <a:t>investimenti non inferiori a € 10.000,00.</a:t>
            </a:r>
          </a:p>
          <a:p>
            <a:pPr marL="285750" lvl="0" indent="-285750" fontAlgn="base" hangingPunct="0">
              <a:buFont typeface="Arial" panose="020B0604020202020204" pitchFamily="34" charset="0"/>
              <a:buChar char="•"/>
            </a:pPr>
            <a:endParaRPr lang="it-IT" dirty="0"/>
          </a:p>
        </p:txBody>
      </p:sp>
    </p:spTree>
    <p:extLst>
      <p:ext uri="{BB962C8B-B14F-4D97-AF65-F5344CB8AC3E}">
        <p14:creationId xmlns:p14="http://schemas.microsoft.com/office/powerpoint/2010/main" val="4200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5923</TotalTime>
  <Words>1957</Words>
  <Application>Microsoft Office PowerPoint</Application>
  <PresentationFormat>Presentazione su schermo (4:3)</PresentationFormat>
  <Paragraphs>129</Paragraphs>
  <Slides>24</Slides>
  <Notes>0</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35" baseType="lpstr">
      <vt:lpstr>Arial</vt:lpstr>
      <vt:lpstr>Calibri</vt:lpstr>
      <vt:lpstr>Helvetica</vt:lpstr>
      <vt:lpstr>Myriad Pro</vt:lpstr>
      <vt:lpstr>MyriadPro-BoldCond</vt:lpstr>
      <vt:lpstr>Symbol</vt:lpstr>
      <vt:lpstr>Times New Roman</vt:lpstr>
      <vt:lpstr>Verdana</vt:lpstr>
      <vt:lpstr>Wingdings</vt:lpstr>
      <vt:lpstr>Tema di Office</vt:lpstr>
      <vt:lpstr>Foglio di lavoro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Conti</dc:creator>
  <cp:lastModifiedBy>Gianni Fermanelli</cp:lastModifiedBy>
  <cp:revision>60</cp:revision>
  <dcterms:created xsi:type="dcterms:W3CDTF">2017-02-20T13:24:14Z</dcterms:created>
  <dcterms:modified xsi:type="dcterms:W3CDTF">2022-05-20T06:50:57Z</dcterms:modified>
</cp:coreProperties>
</file>